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d1d475920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2d1d4759209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2d1d475920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1d4759209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2d1d4759209_0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d1d4759209_0_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1d4759209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2d1d4759209_0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d1d4759209_0_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d1d4759209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2d1d4759209_0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d1d4759209_0_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1d4759209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d1d4759209_0_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d1d4759209_0_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d1d4759209_0_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2d1d4759209_0_4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d1d4759209_0_4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f2485c99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g2cf2485c99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2cf2485c99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1d4759209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2d1d4759209_0_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2d1d4759209_0_2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1d4759209_0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2d1d4759209_0_4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2d1d4759209_0_4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1d4759209_0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2d1d4759209_0_2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d1d4759209_0_2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1d475920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2d1d4759209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2d1d4759209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1d4759209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2d1d4759209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d1d4759209_0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d1d4759209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2d1d4759209_0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2d1d4759209_0_1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1d4759209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2d1d4759209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2d1d4759209_0_1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82" name="Shape 8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 name="Google Shape;89;p14"/>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i="1" lang="en" sz="3200">
                <a:solidFill>
                  <a:srgbClr val="CC0000"/>
                </a:solidFill>
                <a:latin typeface="Calibri"/>
                <a:ea typeface="Calibri"/>
                <a:cs typeface="Calibri"/>
                <a:sym typeface="Calibri"/>
              </a:rPr>
              <a:t>New York Red Bull Soccer Event Analysis</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pic>
        <p:nvPicPr>
          <p:cNvPr id="90" name="Google Shape;90;p14"/>
          <p:cNvPicPr preferRelativeResize="0"/>
          <p:nvPr/>
        </p:nvPicPr>
        <p:blipFill>
          <a:blip r:embed="rId3">
            <a:alphaModFix/>
          </a:blip>
          <a:stretch>
            <a:fillRect/>
          </a:stretch>
        </p:blipFill>
        <p:spPr>
          <a:xfrm>
            <a:off x="0" y="4600525"/>
            <a:ext cx="9143999" cy="542975"/>
          </a:xfrm>
          <a:prstGeom prst="rect">
            <a:avLst/>
          </a:prstGeom>
          <a:noFill/>
          <a:ln>
            <a:noFill/>
          </a:ln>
        </p:spPr>
      </p:pic>
      <p:sp>
        <p:nvSpPr>
          <p:cNvPr id="91" name="Google Shape;91;p14"/>
          <p:cNvSpPr txBox="1"/>
          <p:nvPr/>
        </p:nvSpPr>
        <p:spPr>
          <a:xfrm>
            <a:off x="103321" y="4735515"/>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r>
              <a:rPr b="1" lang="en" sz="900">
                <a:solidFill>
                  <a:schemeClr val="lt1"/>
                </a:solidFill>
                <a:latin typeface="Calibri"/>
                <a:ea typeface="Calibri"/>
                <a:cs typeface="Calibri"/>
                <a:sym typeface="Calibri"/>
              </a:rPr>
              <a:t>1</a:t>
            </a:r>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92" name="Google Shape;92;p14"/>
          <p:cNvPicPr preferRelativeResize="0"/>
          <p:nvPr/>
        </p:nvPicPr>
        <p:blipFill>
          <a:blip r:embed="rId4">
            <a:alphaModFix/>
          </a:blip>
          <a:stretch>
            <a:fillRect/>
          </a:stretch>
        </p:blipFill>
        <p:spPr>
          <a:xfrm>
            <a:off x="0" y="0"/>
            <a:ext cx="9143999" cy="4600525"/>
          </a:xfrm>
          <a:prstGeom prst="rect">
            <a:avLst/>
          </a:prstGeom>
          <a:noFill/>
          <a:ln>
            <a:noFill/>
          </a:ln>
        </p:spPr>
      </p:pic>
      <p:sp>
        <p:nvSpPr>
          <p:cNvPr id="93" name="Google Shape;93;p14"/>
          <p:cNvSpPr txBox="1"/>
          <p:nvPr/>
        </p:nvSpPr>
        <p:spPr>
          <a:xfrm>
            <a:off x="447525" y="687200"/>
            <a:ext cx="4263300" cy="25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i="1" lang="en" sz="4400">
                <a:solidFill>
                  <a:schemeClr val="lt1"/>
                </a:solidFill>
                <a:latin typeface="Impact"/>
                <a:ea typeface="Impact"/>
                <a:cs typeface="Impact"/>
                <a:sym typeface="Impact"/>
              </a:rPr>
              <a:t>New York Red Bull Match Event Analysis</a:t>
            </a:r>
            <a:endParaRPr sz="2500">
              <a:solidFill>
                <a:schemeClr val="lt1"/>
              </a:solidFill>
              <a:latin typeface="Impact"/>
              <a:ea typeface="Impact"/>
              <a:cs typeface="Impact"/>
              <a:sym typeface="Impact"/>
            </a:endParaRPr>
          </a:p>
        </p:txBody>
      </p:sp>
      <p:sp>
        <p:nvSpPr>
          <p:cNvPr id="94" name="Google Shape;94;p14"/>
          <p:cNvSpPr txBox="1"/>
          <p:nvPr/>
        </p:nvSpPr>
        <p:spPr>
          <a:xfrm>
            <a:off x="1115650" y="3815725"/>
            <a:ext cx="30012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Impact"/>
                <a:ea typeface="Impact"/>
                <a:cs typeface="Impact"/>
                <a:sym typeface="Impact"/>
              </a:rPr>
              <a:t>Analyzer: Zhaoyang Li</a:t>
            </a:r>
            <a:endParaRPr sz="1600">
              <a:solidFill>
                <a:schemeClr val="lt1"/>
              </a:solidFill>
              <a:latin typeface="Impact"/>
              <a:ea typeface="Impact"/>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0" name="Google Shape;220;p23"/>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221" name="Google Shape;221;p23"/>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222" name="Google Shape;222;p23"/>
          <p:cNvPicPr preferRelativeResize="0"/>
          <p:nvPr/>
        </p:nvPicPr>
        <p:blipFill>
          <a:blip r:embed="rId3">
            <a:alphaModFix amt="30000"/>
          </a:blip>
          <a:stretch>
            <a:fillRect/>
          </a:stretch>
        </p:blipFill>
        <p:spPr>
          <a:xfrm>
            <a:off x="0" y="0"/>
            <a:ext cx="9144001" cy="6235712"/>
          </a:xfrm>
          <a:prstGeom prst="rect">
            <a:avLst/>
          </a:prstGeom>
          <a:noFill/>
          <a:ln>
            <a:noFill/>
          </a:ln>
        </p:spPr>
      </p:pic>
      <p:pic>
        <p:nvPicPr>
          <p:cNvPr id="223" name="Google Shape;223;p23"/>
          <p:cNvPicPr preferRelativeResize="0"/>
          <p:nvPr/>
        </p:nvPicPr>
        <p:blipFill>
          <a:blip r:embed="rId4">
            <a:alphaModFix/>
          </a:blip>
          <a:stretch>
            <a:fillRect/>
          </a:stretch>
        </p:blipFill>
        <p:spPr>
          <a:xfrm>
            <a:off x="0" y="4600525"/>
            <a:ext cx="9143999" cy="542975"/>
          </a:xfrm>
          <a:prstGeom prst="rect">
            <a:avLst/>
          </a:prstGeom>
          <a:noFill/>
          <a:ln>
            <a:noFill/>
          </a:ln>
        </p:spPr>
      </p:pic>
      <p:pic>
        <p:nvPicPr>
          <p:cNvPr id="224" name="Google Shape;224;p23"/>
          <p:cNvPicPr preferRelativeResize="0"/>
          <p:nvPr/>
        </p:nvPicPr>
        <p:blipFill>
          <a:blip r:embed="rId5">
            <a:alphaModFix/>
          </a:blip>
          <a:stretch>
            <a:fillRect/>
          </a:stretch>
        </p:blipFill>
        <p:spPr>
          <a:xfrm>
            <a:off x="2" y="228050"/>
            <a:ext cx="3956849" cy="2956085"/>
          </a:xfrm>
          <a:prstGeom prst="rect">
            <a:avLst/>
          </a:prstGeom>
          <a:noFill/>
          <a:ln>
            <a:noFill/>
          </a:ln>
        </p:spPr>
      </p:pic>
      <p:pic>
        <p:nvPicPr>
          <p:cNvPr id="225" name="Google Shape;225;p23"/>
          <p:cNvPicPr preferRelativeResize="0"/>
          <p:nvPr/>
        </p:nvPicPr>
        <p:blipFill>
          <a:blip r:embed="rId6">
            <a:alphaModFix/>
          </a:blip>
          <a:stretch>
            <a:fillRect/>
          </a:stretch>
        </p:blipFill>
        <p:spPr>
          <a:xfrm>
            <a:off x="4294175" y="0"/>
            <a:ext cx="4017505" cy="2956076"/>
          </a:xfrm>
          <a:prstGeom prst="rect">
            <a:avLst/>
          </a:prstGeom>
          <a:noFill/>
          <a:ln>
            <a:noFill/>
          </a:ln>
        </p:spPr>
      </p:pic>
      <p:sp>
        <p:nvSpPr>
          <p:cNvPr id="226" name="Google Shape;226;p23"/>
          <p:cNvSpPr txBox="1"/>
          <p:nvPr/>
        </p:nvSpPr>
        <p:spPr>
          <a:xfrm>
            <a:off x="0" y="3054213"/>
            <a:ext cx="44154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Heatmap </a:t>
            </a:r>
            <a:r>
              <a:rPr b="1" lang="en" sz="1300">
                <a:solidFill>
                  <a:srgbClr val="990000"/>
                </a:solidFill>
              </a:rPr>
              <a:t>Key Observations</a:t>
            </a:r>
            <a:r>
              <a:rPr b="1" lang="en" sz="1300">
                <a:solidFill>
                  <a:srgbClr val="990000"/>
                </a:solidFill>
              </a:rPr>
              <a:t>:</a:t>
            </a:r>
            <a:endParaRPr sz="11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Concentration Area: </a:t>
            </a:r>
            <a:r>
              <a:rPr lang="en" sz="1000">
                <a:solidFill>
                  <a:srgbClr val="1A2C64"/>
                </a:solidFill>
              </a:rPr>
              <a:t>Concentration of shots taken from a central position just outside the penalty box. </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Intensity and Spread:</a:t>
            </a:r>
            <a:r>
              <a:rPr b="1" lang="en" sz="1000">
                <a:solidFill>
                  <a:srgbClr val="1A2C64"/>
                </a:solidFill>
              </a:rPr>
              <a:t> </a:t>
            </a:r>
            <a:r>
              <a:rPr lang="en" sz="1000">
                <a:solidFill>
                  <a:srgbClr val="1A2C64"/>
                </a:solidFill>
              </a:rPr>
              <a:t>The color intensity suggests that most shots are concentrated in this central area, but there is a broader, lighter spread that indicates attempts from wider and farther distances. This spread could suggest attempts from less optimal positions or a diverse attacking strategy that doesn't solely rely on central plays.</a:t>
            </a:r>
            <a:endParaRPr b="1" sz="1000">
              <a:solidFill>
                <a:srgbClr val="1A2C64"/>
              </a:solidFill>
            </a:endParaRPr>
          </a:p>
        </p:txBody>
      </p:sp>
      <p:sp>
        <p:nvSpPr>
          <p:cNvPr id="227" name="Google Shape;227;p23"/>
          <p:cNvSpPr txBox="1"/>
          <p:nvPr/>
        </p:nvSpPr>
        <p:spPr>
          <a:xfrm>
            <a:off x="4188325" y="2904625"/>
            <a:ext cx="47286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Shot Distribution K</a:t>
            </a:r>
            <a:r>
              <a:rPr b="1" lang="en" sz="1300">
                <a:solidFill>
                  <a:srgbClr val="990000"/>
                </a:solidFill>
              </a:rPr>
              <a:t>ey Observations</a:t>
            </a:r>
            <a:r>
              <a:rPr b="1" lang="en" sz="1300">
                <a:solidFill>
                  <a:srgbClr val="990000"/>
                </a:solidFill>
              </a:rPr>
              <a:t>: </a:t>
            </a:r>
            <a:endParaRPr sz="11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Concentration Area: </a:t>
            </a:r>
            <a:r>
              <a:rPr lang="en" sz="1000">
                <a:solidFill>
                  <a:srgbClr val="1A2C64"/>
                </a:solidFill>
              </a:rPr>
              <a:t>The red dots represent the location of each shot taken by NYRB. Observing the spread, while many shots are clustered around the penalty area, there are also several taken from further back, indicating a willingness to attempt long-range shots.</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Goal Conversion Rate: </a:t>
            </a:r>
            <a:r>
              <a:rPr lang="en" sz="1000">
                <a:solidFill>
                  <a:srgbClr val="1A2C64"/>
                </a:solidFill>
              </a:rPr>
              <a:t>The noted goal conversion rate is </a:t>
            </a:r>
            <a:r>
              <a:rPr b="1" lang="en" sz="1000">
                <a:solidFill>
                  <a:srgbClr val="1A2C64"/>
                </a:solidFill>
              </a:rPr>
              <a:t>33.33%</a:t>
            </a:r>
            <a:r>
              <a:rPr lang="en" sz="1000">
                <a:solidFill>
                  <a:srgbClr val="1A2C64"/>
                </a:solidFill>
              </a:rPr>
              <a:t>, which is fairly high. </a:t>
            </a:r>
            <a:endParaRPr sz="1000">
              <a:solidFill>
                <a:srgbClr val="1A2C64"/>
              </a:solidFill>
            </a:endParaRPr>
          </a:p>
        </p:txBody>
      </p:sp>
      <p:sp>
        <p:nvSpPr>
          <p:cNvPr id="228" name="Google Shape;228;p23"/>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NYRB Shot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4"/>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 name="Google Shape;235;p24"/>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236" name="Google Shape;236;p24"/>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237" name="Google Shape;237;p24"/>
          <p:cNvPicPr preferRelativeResize="0"/>
          <p:nvPr/>
        </p:nvPicPr>
        <p:blipFill>
          <a:blip r:embed="rId3">
            <a:alphaModFix amt="30000"/>
          </a:blip>
          <a:stretch>
            <a:fillRect/>
          </a:stretch>
        </p:blipFill>
        <p:spPr>
          <a:xfrm>
            <a:off x="0" y="0"/>
            <a:ext cx="9144001" cy="6235712"/>
          </a:xfrm>
          <a:prstGeom prst="rect">
            <a:avLst/>
          </a:prstGeom>
          <a:noFill/>
          <a:ln>
            <a:noFill/>
          </a:ln>
        </p:spPr>
      </p:pic>
      <p:pic>
        <p:nvPicPr>
          <p:cNvPr id="238" name="Google Shape;238;p24"/>
          <p:cNvPicPr preferRelativeResize="0"/>
          <p:nvPr/>
        </p:nvPicPr>
        <p:blipFill>
          <a:blip r:embed="rId4">
            <a:alphaModFix/>
          </a:blip>
          <a:stretch>
            <a:fillRect/>
          </a:stretch>
        </p:blipFill>
        <p:spPr>
          <a:xfrm>
            <a:off x="0" y="4600525"/>
            <a:ext cx="9143999" cy="542975"/>
          </a:xfrm>
          <a:prstGeom prst="rect">
            <a:avLst/>
          </a:prstGeom>
          <a:noFill/>
          <a:ln>
            <a:noFill/>
          </a:ln>
        </p:spPr>
      </p:pic>
      <p:pic>
        <p:nvPicPr>
          <p:cNvPr id="239" name="Google Shape;239;p24"/>
          <p:cNvPicPr preferRelativeResize="0"/>
          <p:nvPr/>
        </p:nvPicPr>
        <p:blipFill>
          <a:blip r:embed="rId5">
            <a:alphaModFix/>
          </a:blip>
          <a:stretch>
            <a:fillRect/>
          </a:stretch>
        </p:blipFill>
        <p:spPr>
          <a:xfrm>
            <a:off x="1" y="505275"/>
            <a:ext cx="4932574" cy="3529400"/>
          </a:xfrm>
          <a:prstGeom prst="rect">
            <a:avLst/>
          </a:prstGeom>
          <a:noFill/>
          <a:ln>
            <a:noFill/>
          </a:ln>
        </p:spPr>
      </p:pic>
      <p:sp>
        <p:nvSpPr>
          <p:cNvPr id="240" name="Google Shape;240;p24"/>
          <p:cNvSpPr txBox="1"/>
          <p:nvPr/>
        </p:nvSpPr>
        <p:spPr>
          <a:xfrm>
            <a:off x="4953000" y="505278"/>
            <a:ext cx="37296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Tackles </a:t>
            </a:r>
            <a:r>
              <a:rPr b="1" lang="en" sz="1300">
                <a:solidFill>
                  <a:srgbClr val="990000"/>
                </a:solidFill>
              </a:rPr>
              <a:t>Key Observations:</a:t>
            </a:r>
            <a:endParaRPr sz="11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Distribution and Frequency:</a:t>
            </a:r>
            <a:r>
              <a:rPr lang="en" sz="1000">
                <a:solidFill>
                  <a:srgbClr val="1A2C64"/>
                </a:solidFill>
              </a:rPr>
              <a:t>The red dots indicating tackles by NYRB are distributed primarily in their own half and near the midfield, suggesting defensive efforts to regain possession in these areas.</a:t>
            </a:r>
            <a:endParaRPr sz="1000">
              <a:solidFill>
                <a:srgbClr val="1A2C64"/>
              </a:solidFill>
            </a:endParaRPr>
          </a:p>
          <a:p>
            <a:pPr indent="-292100" lvl="0" marL="457200" rtl="0" algn="l">
              <a:spcBef>
                <a:spcPts val="0"/>
              </a:spcBef>
              <a:spcAft>
                <a:spcPts val="0"/>
              </a:spcAft>
              <a:buClr>
                <a:srgbClr val="1A2C64"/>
              </a:buClr>
              <a:buSzPts val="1000"/>
              <a:buChar char="•"/>
            </a:pPr>
            <a:r>
              <a:rPr lang="en" sz="1000">
                <a:solidFill>
                  <a:srgbClr val="1A2C64"/>
                </a:solidFill>
              </a:rPr>
              <a:t>Blue dots are more scattered across the field, including a significant presence in the NYRB half, which implies that the opposition actively attempts to disrupt play and gain possession in advanced positions.</a:t>
            </a:r>
            <a:endParaRPr b="1" sz="1000">
              <a:solidFill>
                <a:srgbClr val="1A2C64"/>
              </a:solidFill>
            </a:endParaRPr>
          </a:p>
        </p:txBody>
      </p:sp>
      <p:sp>
        <p:nvSpPr>
          <p:cNvPr id="241" name="Google Shape;241;p24"/>
          <p:cNvSpPr txBox="1"/>
          <p:nvPr/>
        </p:nvSpPr>
        <p:spPr>
          <a:xfrm>
            <a:off x="0" y="0"/>
            <a:ext cx="52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NYRB &amp; </a:t>
            </a:r>
            <a:r>
              <a:rPr lang="en" sz="1800">
                <a:solidFill>
                  <a:srgbClr val="CC0000"/>
                </a:solidFill>
                <a:latin typeface="Impact"/>
                <a:ea typeface="Impact"/>
                <a:cs typeface="Impact"/>
                <a:sym typeface="Impact"/>
              </a:rPr>
              <a:t>Opposition Tackles &amp; Aerial Duels </a:t>
            </a:r>
            <a:r>
              <a:rPr lang="en" sz="1800">
                <a:solidFill>
                  <a:srgbClr val="CC0000"/>
                </a:solidFill>
                <a:latin typeface="Impact"/>
                <a:ea typeface="Impact"/>
                <a:cs typeface="Impact"/>
                <a:sym typeface="Impact"/>
              </a:rPr>
              <a:t>Analysis</a:t>
            </a:r>
            <a:endParaRPr/>
          </a:p>
        </p:txBody>
      </p:sp>
      <p:sp>
        <p:nvSpPr>
          <p:cNvPr id="242" name="Google Shape;242;p24"/>
          <p:cNvSpPr txBox="1"/>
          <p:nvPr/>
        </p:nvSpPr>
        <p:spPr>
          <a:xfrm>
            <a:off x="4953000" y="2232853"/>
            <a:ext cx="3729600" cy="20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Aerial Duel Outcomes</a:t>
            </a:r>
            <a:r>
              <a:rPr b="1" lang="en" sz="1300">
                <a:solidFill>
                  <a:srgbClr val="990000"/>
                </a:solidFill>
              </a:rPr>
              <a:t>:</a:t>
            </a:r>
            <a:endParaRPr sz="1100">
              <a:solidFill>
                <a:srgbClr val="1A2C64"/>
              </a:solidFill>
            </a:endParaRPr>
          </a:p>
          <a:p>
            <a:pPr indent="-292100" lvl="0" marL="457200" rtl="0" algn="l">
              <a:spcBef>
                <a:spcPts val="0"/>
              </a:spcBef>
              <a:spcAft>
                <a:spcPts val="0"/>
              </a:spcAft>
              <a:buClr>
                <a:srgbClr val="1A2C64"/>
              </a:buClr>
              <a:buSzPts val="1000"/>
              <a:buChar char="•"/>
            </a:pPr>
            <a:r>
              <a:rPr lang="en" sz="1000">
                <a:solidFill>
                  <a:srgbClr val="1A2C64"/>
                </a:solidFill>
              </a:rPr>
              <a:t>Red Xs show where NYRB players have lost aerial duels. These are fairly evenly spread across the field but with a slight concentration in the defensive half, indicating areas where NYRB might be vulnerable in air battles.</a:t>
            </a:r>
            <a:endParaRPr sz="1000">
              <a:solidFill>
                <a:srgbClr val="1A2C64"/>
              </a:solidFill>
            </a:endParaRPr>
          </a:p>
          <a:p>
            <a:pPr indent="-292100" lvl="0" marL="457200" rtl="0" algn="l">
              <a:spcBef>
                <a:spcPts val="0"/>
              </a:spcBef>
              <a:spcAft>
                <a:spcPts val="0"/>
              </a:spcAft>
              <a:buClr>
                <a:srgbClr val="1A2C64"/>
              </a:buClr>
              <a:buSzPts val="1000"/>
              <a:buChar char="•"/>
            </a:pPr>
            <a:r>
              <a:rPr lang="en" sz="1000">
                <a:solidFill>
                  <a:srgbClr val="1A2C64"/>
                </a:solidFill>
              </a:rPr>
              <a:t>Blue Xs, representing aerial duels lost by the opposition, are also spread across the field, with a noticeable presence in the NYRB half. This suggests that while NYRB does lose some aerial contests, they are also effective at forcing errors in aerial duels by the opposition.</a:t>
            </a:r>
            <a:endParaRPr b="1" sz="1000">
              <a:solidFill>
                <a:srgbClr val="1A2C6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5"/>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 name="Google Shape;249;p25"/>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250" name="Google Shape;250;p25"/>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251" name="Google Shape;251;p25"/>
          <p:cNvPicPr preferRelativeResize="0"/>
          <p:nvPr/>
        </p:nvPicPr>
        <p:blipFill>
          <a:blip r:embed="rId3">
            <a:alphaModFix amt="30000"/>
          </a:blip>
          <a:stretch>
            <a:fillRect/>
          </a:stretch>
        </p:blipFill>
        <p:spPr>
          <a:xfrm>
            <a:off x="0" y="0"/>
            <a:ext cx="9144001" cy="6235712"/>
          </a:xfrm>
          <a:prstGeom prst="rect">
            <a:avLst/>
          </a:prstGeom>
          <a:noFill/>
          <a:ln>
            <a:noFill/>
          </a:ln>
        </p:spPr>
      </p:pic>
      <p:pic>
        <p:nvPicPr>
          <p:cNvPr id="252" name="Google Shape;252;p25"/>
          <p:cNvPicPr preferRelativeResize="0"/>
          <p:nvPr/>
        </p:nvPicPr>
        <p:blipFill>
          <a:blip r:embed="rId4">
            <a:alphaModFix/>
          </a:blip>
          <a:stretch>
            <a:fillRect/>
          </a:stretch>
        </p:blipFill>
        <p:spPr>
          <a:xfrm>
            <a:off x="0" y="4600525"/>
            <a:ext cx="9143999" cy="542975"/>
          </a:xfrm>
          <a:prstGeom prst="rect">
            <a:avLst/>
          </a:prstGeom>
          <a:noFill/>
          <a:ln>
            <a:noFill/>
          </a:ln>
        </p:spPr>
      </p:pic>
      <p:pic>
        <p:nvPicPr>
          <p:cNvPr id="253" name="Google Shape;253;p25"/>
          <p:cNvPicPr preferRelativeResize="0"/>
          <p:nvPr/>
        </p:nvPicPr>
        <p:blipFill>
          <a:blip r:embed="rId5">
            <a:alphaModFix/>
          </a:blip>
          <a:stretch>
            <a:fillRect/>
          </a:stretch>
        </p:blipFill>
        <p:spPr>
          <a:xfrm>
            <a:off x="0" y="405525"/>
            <a:ext cx="5136176" cy="3571825"/>
          </a:xfrm>
          <a:prstGeom prst="rect">
            <a:avLst/>
          </a:prstGeom>
          <a:noFill/>
          <a:ln>
            <a:noFill/>
          </a:ln>
        </p:spPr>
      </p:pic>
      <p:sp>
        <p:nvSpPr>
          <p:cNvPr id="254" name="Google Shape;254;p25"/>
          <p:cNvSpPr txBox="1"/>
          <p:nvPr/>
        </p:nvSpPr>
        <p:spPr>
          <a:xfrm>
            <a:off x="0" y="0"/>
            <a:ext cx="52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NYRB First </a:t>
            </a:r>
            <a:r>
              <a:rPr lang="en" sz="1800">
                <a:solidFill>
                  <a:srgbClr val="CC0000"/>
                </a:solidFill>
                <a:latin typeface="Impact"/>
                <a:ea typeface="Impact"/>
                <a:cs typeface="Impact"/>
                <a:sym typeface="Impact"/>
              </a:rPr>
              <a:t>Goal-Scoring</a:t>
            </a:r>
            <a:r>
              <a:rPr lang="en" sz="1800">
                <a:solidFill>
                  <a:srgbClr val="CC0000"/>
                </a:solidFill>
                <a:latin typeface="Impact"/>
                <a:ea typeface="Impact"/>
                <a:cs typeface="Impact"/>
                <a:sym typeface="Impact"/>
              </a:rPr>
              <a:t> Analysis</a:t>
            </a:r>
            <a:endParaRPr/>
          </a:p>
        </p:txBody>
      </p:sp>
      <p:sp>
        <p:nvSpPr>
          <p:cNvPr id="255" name="Google Shape;255;p25"/>
          <p:cNvSpPr txBox="1"/>
          <p:nvPr/>
        </p:nvSpPr>
        <p:spPr>
          <a:xfrm>
            <a:off x="5136175" y="405528"/>
            <a:ext cx="3729600" cy="327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0000"/>
                </a:solidFill>
              </a:rPr>
              <a:t>Build-Up Play</a:t>
            </a:r>
            <a:r>
              <a:rPr b="1" lang="en">
                <a:solidFill>
                  <a:srgbClr val="990000"/>
                </a:solidFill>
              </a:rPr>
              <a:t>:</a:t>
            </a:r>
            <a:endParaRPr sz="1200">
              <a:solidFill>
                <a:srgbClr val="1A2C64"/>
              </a:solidFill>
            </a:endParaRPr>
          </a:p>
          <a:p>
            <a:pPr indent="-298450" lvl="0" marL="457200" rtl="0" algn="l">
              <a:spcBef>
                <a:spcPts val="0"/>
              </a:spcBef>
              <a:spcAft>
                <a:spcPts val="0"/>
              </a:spcAft>
              <a:buClr>
                <a:srgbClr val="1A2C64"/>
              </a:buClr>
              <a:buSzPts val="1100"/>
              <a:buChar char="•"/>
            </a:pPr>
            <a:r>
              <a:rPr b="1" lang="en" sz="1100">
                <a:solidFill>
                  <a:srgbClr val="1A2C64"/>
                </a:solidFill>
              </a:rPr>
              <a:t>Starting throw in from the Left side: </a:t>
            </a:r>
            <a:r>
              <a:rPr lang="en" sz="1100">
                <a:solidFill>
                  <a:srgbClr val="1A2C64"/>
                </a:solidFill>
              </a:rPr>
              <a:t>The action begins in NYRB’s offensive half with the LB (indicated by the blue arrows representing pass in image).</a:t>
            </a:r>
            <a:endParaRPr sz="1100">
              <a:solidFill>
                <a:srgbClr val="1A2C64"/>
              </a:solidFill>
            </a:endParaRPr>
          </a:p>
          <a:p>
            <a:pPr indent="-298450" lvl="0" marL="457200" rtl="0" algn="l">
              <a:spcBef>
                <a:spcPts val="0"/>
              </a:spcBef>
              <a:spcAft>
                <a:spcPts val="0"/>
              </a:spcAft>
              <a:buClr>
                <a:srgbClr val="1A2C64"/>
              </a:buClr>
              <a:buSzPts val="1100"/>
              <a:buChar char="•"/>
            </a:pPr>
            <a:r>
              <a:rPr b="1" lang="en" sz="1100">
                <a:solidFill>
                  <a:srgbClr val="1A2C64"/>
                </a:solidFill>
              </a:rPr>
              <a:t>Progression to Midfield: </a:t>
            </a:r>
            <a:r>
              <a:rPr lang="en" sz="1100">
                <a:solidFill>
                  <a:srgbClr val="1A2C64"/>
                </a:solidFill>
              </a:rPr>
              <a:t>The flow of play moves from right to left, involving a strategic shift of the ball across the pitch. Such lateral movements are effective in stretching the opposing defense and creating gaps that can be exploited. The ball is then played to the </a:t>
            </a:r>
            <a:r>
              <a:rPr b="1" lang="en" sz="1100">
                <a:solidFill>
                  <a:srgbClr val="1A2C64"/>
                </a:solidFill>
              </a:rPr>
              <a:t>RB</a:t>
            </a:r>
            <a:r>
              <a:rPr lang="en" sz="1100">
                <a:solidFill>
                  <a:srgbClr val="1A2C64"/>
                </a:solidFill>
              </a:rPr>
              <a:t>, who appears to carry it forward before making a pass. This progresses through the </a:t>
            </a:r>
            <a:r>
              <a:rPr b="1" lang="en" sz="1100">
                <a:solidFill>
                  <a:srgbClr val="1A2C64"/>
                </a:solidFill>
              </a:rPr>
              <a:t>RCF</a:t>
            </a:r>
            <a:r>
              <a:rPr lang="en" sz="1100">
                <a:solidFill>
                  <a:srgbClr val="1A2C64"/>
                </a:solidFill>
              </a:rPr>
              <a:t> and culminates in a successful shot by the </a:t>
            </a:r>
            <a:r>
              <a:rPr b="1" lang="en" sz="1100">
                <a:solidFill>
                  <a:srgbClr val="1A2C64"/>
                </a:solidFill>
              </a:rPr>
              <a:t>LCF</a:t>
            </a:r>
            <a:r>
              <a:rPr lang="en" sz="1100">
                <a:solidFill>
                  <a:srgbClr val="1A2C64"/>
                </a:solidFill>
              </a:rPr>
              <a:t>.</a:t>
            </a:r>
            <a:endParaRPr sz="1100">
              <a:solidFill>
                <a:srgbClr val="1A2C64"/>
              </a:solidFill>
            </a:endParaRPr>
          </a:p>
          <a:p>
            <a:pPr indent="-298450" lvl="0" marL="457200" rtl="0" algn="l">
              <a:spcBef>
                <a:spcPts val="0"/>
              </a:spcBef>
              <a:spcAft>
                <a:spcPts val="0"/>
              </a:spcAft>
              <a:buClr>
                <a:srgbClr val="1A2C64"/>
              </a:buClr>
              <a:buSzPts val="1100"/>
              <a:buChar char="•"/>
            </a:pPr>
            <a:r>
              <a:rPr b="1" lang="en" sz="1100">
                <a:solidFill>
                  <a:srgbClr val="1A2C64"/>
                </a:solidFill>
              </a:rPr>
              <a:t>Final Execution</a:t>
            </a:r>
            <a:r>
              <a:rPr lang="en" sz="1100">
                <a:solidFill>
                  <a:srgbClr val="1A2C64"/>
                </a:solidFill>
              </a:rPr>
              <a:t>: The progresses through the </a:t>
            </a:r>
            <a:r>
              <a:rPr b="1" lang="en" sz="1100">
                <a:solidFill>
                  <a:srgbClr val="1A2C64"/>
                </a:solidFill>
              </a:rPr>
              <a:t>RCF</a:t>
            </a:r>
            <a:r>
              <a:rPr lang="en" sz="1100">
                <a:solidFill>
                  <a:srgbClr val="1A2C64"/>
                </a:solidFill>
              </a:rPr>
              <a:t> and pass to </a:t>
            </a:r>
            <a:r>
              <a:rPr b="1" lang="en" sz="1100">
                <a:solidFill>
                  <a:srgbClr val="1A2C64"/>
                </a:solidFill>
              </a:rPr>
              <a:t>LCF, </a:t>
            </a:r>
            <a:r>
              <a:rPr lang="en" sz="1100">
                <a:solidFill>
                  <a:srgbClr val="1A2C64"/>
                </a:solidFill>
              </a:rPr>
              <a:t>with a short dribble to position themselves optimally. The </a:t>
            </a:r>
            <a:r>
              <a:rPr b="1" lang="en" sz="1100">
                <a:solidFill>
                  <a:srgbClr val="1A2C64"/>
                </a:solidFill>
              </a:rPr>
              <a:t>LCF </a:t>
            </a:r>
            <a:r>
              <a:rPr lang="en" sz="1100">
                <a:solidFill>
                  <a:srgbClr val="1A2C64"/>
                </a:solidFill>
              </a:rPr>
              <a:t>then executes a shot from the right side.</a:t>
            </a:r>
            <a:endParaRPr sz="1100">
              <a:solidFill>
                <a:srgbClr val="1A2C6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 name="Google Shape;262;p26"/>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263" name="Google Shape;263;p26"/>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264" name="Google Shape;264;p26"/>
          <p:cNvPicPr preferRelativeResize="0"/>
          <p:nvPr/>
        </p:nvPicPr>
        <p:blipFill>
          <a:blip r:embed="rId3">
            <a:alphaModFix amt="30000"/>
          </a:blip>
          <a:stretch>
            <a:fillRect/>
          </a:stretch>
        </p:blipFill>
        <p:spPr>
          <a:xfrm>
            <a:off x="0" y="0"/>
            <a:ext cx="9144001" cy="6235712"/>
          </a:xfrm>
          <a:prstGeom prst="rect">
            <a:avLst/>
          </a:prstGeom>
          <a:noFill/>
          <a:ln>
            <a:noFill/>
          </a:ln>
        </p:spPr>
      </p:pic>
      <p:pic>
        <p:nvPicPr>
          <p:cNvPr id="265" name="Google Shape;265;p26"/>
          <p:cNvPicPr preferRelativeResize="0"/>
          <p:nvPr/>
        </p:nvPicPr>
        <p:blipFill>
          <a:blip r:embed="rId4">
            <a:alphaModFix/>
          </a:blip>
          <a:stretch>
            <a:fillRect/>
          </a:stretch>
        </p:blipFill>
        <p:spPr>
          <a:xfrm>
            <a:off x="0" y="4600525"/>
            <a:ext cx="9143999" cy="542975"/>
          </a:xfrm>
          <a:prstGeom prst="rect">
            <a:avLst/>
          </a:prstGeom>
          <a:noFill/>
          <a:ln>
            <a:noFill/>
          </a:ln>
        </p:spPr>
      </p:pic>
      <p:pic>
        <p:nvPicPr>
          <p:cNvPr id="266" name="Google Shape;266;p26"/>
          <p:cNvPicPr preferRelativeResize="0"/>
          <p:nvPr/>
        </p:nvPicPr>
        <p:blipFill>
          <a:blip r:embed="rId5">
            <a:alphaModFix/>
          </a:blip>
          <a:stretch>
            <a:fillRect/>
          </a:stretch>
        </p:blipFill>
        <p:spPr>
          <a:xfrm>
            <a:off x="0" y="0"/>
            <a:ext cx="3546808" cy="2374650"/>
          </a:xfrm>
          <a:prstGeom prst="rect">
            <a:avLst/>
          </a:prstGeom>
          <a:noFill/>
          <a:ln>
            <a:noFill/>
          </a:ln>
        </p:spPr>
      </p:pic>
      <p:pic>
        <p:nvPicPr>
          <p:cNvPr id="267" name="Google Shape;267;p26"/>
          <p:cNvPicPr preferRelativeResize="0"/>
          <p:nvPr/>
        </p:nvPicPr>
        <p:blipFill>
          <a:blip r:embed="rId6">
            <a:alphaModFix/>
          </a:blip>
          <a:stretch>
            <a:fillRect/>
          </a:stretch>
        </p:blipFill>
        <p:spPr>
          <a:xfrm>
            <a:off x="0" y="2302173"/>
            <a:ext cx="6939224" cy="2298350"/>
          </a:xfrm>
          <a:prstGeom prst="rect">
            <a:avLst/>
          </a:prstGeom>
          <a:noFill/>
          <a:ln>
            <a:noFill/>
          </a:ln>
        </p:spPr>
      </p:pic>
      <p:sp>
        <p:nvSpPr>
          <p:cNvPr id="268" name="Google Shape;268;p26"/>
          <p:cNvSpPr txBox="1"/>
          <p:nvPr/>
        </p:nvSpPr>
        <p:spPr>
          <a:xfrm>
            <a:off x="3584525" y="0"/>
            <a:ext cx="578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Analysis Comparing Remaining Goals </a:t>
            </a:r>
            <a:endParaRPr sz="1800">
              <a:solidFill>
                <a:srgbClr val="CC0000"/>
              </a:solidFill>
              <a:latin typeface="Impact"/>
              <a:ea typeface="Impact"/>
              <a:cs typeface="Impact"/>
              <a:sym typeface="Impact"/>
            </a:endParaRPr>
          </a:p>
          <a:p>
            <a:pPr indent="0" lvl="0" marL="0" rtl="0" algn="l">
              <a:spcBef>
                <a:spcPts val="0"/>
              </a:spcBef>
              <a:spcAft>
                <a:spcPts val="0"/>
              </a:spcAft>
              <a:buNone/>
            </a:pPr>
            <a:r>
              <a:rPr lang="en" sz="1800">
                <a:solidFill>
                  <a:srgbClr val="CC0000"/>
                </a:solidFill>
                <a:latin typeface="Impact"/>
                <a:ea typeface="Impact"/>
                <a:cs typeface="Impact"/>
                <a:sym typeface="Impact"/>
              </a:rPr>
              <a:t>with the First Goal for NYRB</a:t>
            </a:r>
            <a:endParaRPr/>
          </a:p>
        </p:txBody>
      </p:sp>
      <p:sp>
        <p:nvSpPr>
          <p:cNvPr id="269" name="Google Shape;269;p26"/>
          <p:cNvSpPr txBox="1"/>
          <p:nvPr/>
        </p:nvSpPr>
        <p:spPr>
          <a:xfrm>
            <a:off x="3584525" y="610125"/>
            <a:ext cx="52803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Key Observations:</a:t>
            </a:r>
            <a:endParaRPr sz="11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Second Goal</a:t>
            </a:r>
            <a:r>
              <a:rPr b="1" lang="en" sz="1000">
                <a:solidFill>
                  <a:srgbClr val="1A2C64"/>
                </a:solidFill>
              </a:rPr>
              <a:t>:</a:t>
            </a:r>
            <a:r>
              <a:rPr lang="en" sz="1000">
                <a:solidFill>
                  <a:srgbClr val="1A2C64"/>
                </a:solidFill>
              </a:rPr>
              <a:t>The second goal exemplified a classic play initiated from the midfield. The sequence involved dribbling through the central channel, followed by a pass to the </a:t>
            </a:r>
            <a:r>
              <a:rPr b="1" lang="en" sz="1000">
                <a:solidFill>
                  <a:srgbClr val="1A2C64"/>
                </a:solidFill>
              </a:rPr>
              <a:t>LDM</a:t>
            </a:r>
            <a:r>
              <a:rPr lang="en" sz="1000">
                <a:solidFill>
                  <a:srgbClr val="1A2C64"/>
                </a:solidFill>
              </a:rPr>
              <a:t>. The </a:t>
            </a:r>
            <a:r>
              <a:rPr b="1" lang="en" sz="1000">
                <a:solidFill>
                  <a:srgbClr val="1A2C64"/>
                </a:solidFill>
              </a:rPr>
              <a:t>LDM </a:t>
            </a:r>
            <a:r>
              <a:rPr lang="en" sz="1000">
                <a:solidFill>
                  <a:srgbClr val="1A2C64"/>
                </a:solidFill>
              </a:rPr>
              <a:t>then passed the ball to the </a:t>
            </a:r>
            <a:r>
              <a:rPr b="1" lang="en" sz="1000">
                <a:solidFill>
                  <a:srgbClr val="1A2C64"/>
                </a:solidFill>
              </a:rPr>
              <a:t>RCF</a:t>
            </a:r>
            <a:r>
              <a:rPr lang="en" sz="1000">
                <a:solidFill>
                  <a:srgbClr val="1A2C64"/>
                </a:solidFill>
              </a:rPr>
              <a:t>, who finally relayed it to the </a:t>
            </a:r>
            <a:r>
              <a:rPr b="1" lang="en" sz="1000">
                <a:solidFill>
                  <a:srgbClr val="1A2C64"/>
                </a:solidFill>
              </a:rPr>
              <a:t>LCF</a:t>
            </a:r>
            <a:r>
              <a:rPr lang="en" sz="1000">
                <a:solidFill>
                  <a:srgbClr val="1A2C64"/>
                </a:solidFill>
              </a:rPr>
              <a:t>. The </a:t>
            </a:r>
            <a:r>
              <a:rPr b="1" lang="en" sz="1000">
                <a:solidFill>
                  <a:srgbClr val="1A2C64"/>
                </a:solidFill>
              </a:rPr>
              <a:t>LCF </a:t>
            </a:r>
            <a:r>
              <a:rPr lang="en" sz="1000">
                <a:solidFill>
                  <a:srgbClr val="1A2C64"/>
                </a:solidFill>
              </a:rPr>
              <a:t>executed a direct shot inside the penalty area, resulting in a goal.</a:t>
            </a:r>
            <a:endParaRPr b="1" sz="1000">
              <a:solidFill>
                <a:srgbClr val="1A2C64"/>
              </a:solidFill>
            </a:endParaRPr>
          </a:p>
        </p:txBody>
      </p:sp>
      <p:sp>
        <p:nvSpPr>
          <p:cNvPr id="270" name="Google Shape;270;p26"/>
          <p:cNvSpPr txBox="1"/>
          <p:nvPr/>
        </p:nvSpPr>
        <p:spPr>
          <a:xfrm>
            <a:off x="3584525" y="1631400"/>
            <a:ext cx="55596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1A2C64"/>
              </a:buClr>
              <a:buSzPts val="1000"/>
              <a:buChar char="•"/>
            </a:pPr>
            <a:r>
              <a:rPr b="1" lang="en" sz="1000">
                <a:solidFill>
                  <a:srgbClr val="1A2C64"/>
                </a:solidFill>
              </a:rPr>
              <a:t>Third and Fourth Goals:</a:t>
            </a:r>
            <a:r>
              <a:rPr lang="en" sz="1000">
                <a:solidFill>
                  <a:srgbClr val="1A2C64"/>
                </a:solidFill>
              </a:rPr>
              <a:t>Unlike the first two goals, the third and fourth goals were distinct in their approach. Both goals originated from the defensive half with long high passes to the flanks. Subsequently, both the </a:t>
            </a:r>
            <a:r>
              <a:rPr b="1" lang="en" sz="1000">
                <a:solidFill>
                  <a:srgbClr val="1A2C64"/>
                </a:solidFill>
              </a:rPr>
              <a:t>LCF </a:t>
            </a:r>
            <a:r>
              <a:rPr lang="en" sz="1000">
                <a:solidFill>
                  <a:srgbClr val="1A2C64"/>
                </a:solidFill>
              </a:rPr>
              <a:t>and </a:t>
            </a:r>
            <a:r>
              <a:rPr b="1" lang="en" sz="1000">
                <a:solidFill>
                  <a:srgbClr val="1A2C64"/>
                </a:solidFill>
              </a:rPr>
              <a:t>RCF </a:t>
            </a:r>
            <a:r>
              <a:rPr lang="en" sz="1000">
                <a:solidFill>
                  <a:srgbClr val="1A2C64"/>
                </a:solidFill>
              </a:rPr>
              <a:t>used dribbling skills to</a:t>
            </a:r>
            <a:endParaRPr sz="1000">
              <a:solidFill>
                <a:srgbClr val="1A2C64"/>
              </a:solidFill>
            </a:endParaRPr>
          </a:p>
        </p:txBody>
      </p:sp>
      <p:sp>
        <p:nvSpPr>
          <p:cNvPr id="271" name="Google Shape;271;p26"/>
          <p:cNvSpPr txBox="1"/>
          <p:nvPr/>
        </p:nvSpPr>
        <p:spPr>
          <a:xfrm>
            <a:off x="6569250" y="2103038"/>
            <a:ext cx="2517600" cy="1416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000">
                <a:solidFill>
                  <a:srgbClr val="1A2C64"/>
                </a:solidFill>
              </a:rPr>
              <a:t>advance the ball into the penalty area. They utilized ground passes to relay the ball to another approaching forward, creating excellent shooting opportunities that led to the third and fourth goals.</a:t>
            </a:r>
            <a:endParaRPr b="1" sz="1000">
              <a:solidFill>
                <a:srgbClr val="1A2C64"/>
              </a:solidFill>
            </a:endParaRPr>
          </a:p>
          <a:p>
            <a:pPr indent="0" lvl="0" marL="457200" rtl="0" algn="l">
              <a:spcBef>
                <a:spcPts val="0"/>
              </a:spcBef>
              <a:spcAft>
                <a:spcPts val="0"/>
              </a:spcAft>
              <a:buNone/>
            </a:pPr>
            <a:r>
              <a:t/>
            </a:r>
            <a:endParaRPr sz="1000">
              <a:solidFill>
                <a:srgbClr val="1A2C6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8" name="Google Shape;278;p27"/>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279" name="Google Shape;279;p27"/>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280" name="Google Shape;280;p27"/>
          <p:cNvPicPr preferRelativeResize="0"/>
          <p:nvPr/>
        </p:nvPicPr>
        <p:blipFill>
          <a:blip r:embed="rId3">
            <a:alphaModFix amt="30000"/>
          </a:blip>
          <a:stretch>
            <a:fillRect/>
          </a:stretch>
        </p:blipFill>
        <p:spPr>
          <a:xfrm>
            <a:off x="0" y="0"/>
            <a:ext cx="9144001" cy="6235712"/>
          </a:xfrm>
          <a:prstGeom prst="rect">
            <a:avLst/>
          </a:prstGeom>
          <a:noFill/>
          <a:ln>
            <a:noFill/>
          </a:ln>
        </p:spPr>
      </p:pic>
      <p:pic>
        <p:nvPicPr>
          <p:cNvPr id="281" name="Google Shape;281;p27"/>
          <p:cNvPicPr preferRelativeResize="0"/>
          <p:nvPr/>
        </p:nvPicPr>
        <p:blipFill>
          <a:blip r:embed="rId4">
            <a:alphaModFix/>
          </a:blip>
          <a:stretch>
            <a:fillRect/>
          </a:stretch>
        </p:blipFill>
        <p:spPr>
          <a:xfrm>
            <a:off x="0" y="4600525"/>
            <a:ext cx="9143999" cy="542975"/>
          </a:xfrm>
          <a:prstGeom prst="rect">
            <a:avLst/>
          </a:prstGeom>
          <a:noFill/>
          <a:ln>
            <a:noFill/>
          </a:ln>
        </p:spPr>
      </p:pic>
      <p:sp>
        <p:nvSpPr>
          <p:cNvPr id="282" name="Google Shape;282;p27"/>
          <p:cNvSpPr txBox="1"/>
          <p:nvPr/>
        </p:nvSpPr>
        <p:spPr>
          <a:xfrm>
            <a:off x="0" y="-47625"/>
            <a:ext cx="52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Conclusion</a:t>
            </a:r>
            <a:endParaRPr/>
          </a:p>
        </p:txBody>
      </p:sp>
      <p:sp>
        <p:nvSpPr>
          <p:cNvPr id="283" name="Google Shape;283;p27"/>
          <p:cNvSpPr txBox="1"/>
          <p:nvPr/>
        </p:nvSpPr>
        <p:spPr>
          <a:xfrm>
            <a:off x="171300" y="197050"/>
            <a:ext cx="89727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Strategic Insights from Statistical Analysis</a:t>
            </a:r>
            <a:r>
              <a:rPr b="1" lang="en" sz="1300">
                <a:solidFill>
                  <a:srgbClr val="990000"/>
                </a:solidFill>
              </a:rPr>
              <a:t>:</a:t>
            </a:r>
            <a:endParaRPr b="1"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Correlation Analysis: </a:t>
            </a:r>
            <a:r>
              <a:rPr lang="en" sz="1000">
                <a:solidFill>
                  <a:srgbClr val="1A2C64"/>
                </a:solidFill>
              </a:rPr>
              <a:t>Demonstrated strong relationships between possession, duration, and scoring in the OBV model, highlighting the tactical necessity of effective ball control and usage duration for enhancing game outcomes.</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Regression Models: </a:t>
            </a:r>
            <a:r>
              <a:rPr lang="en" sz="1000">
                <a:solidFill>
                  <a:srgbClr val="1A2C64"/>
                </a:solidFill>
              </a:rPr>
              <a:t>Identified OBV_for_net and possession as key predictors of success. However, careful attention is needed to avoid overfitting while incorporating these metrics into strategic planning.</a:t>
            </a:r>
            <a:endParaRPr sz="1000">
              <a:solidFill>
                <a:srgbClr val="1A2C64"/>
              </a:solidFill>
            </a:endParaRPr>
          </a:p>
          <a:p>
            <a:pPr indent="0" lvl="0" marL="0" rtl="0" algn="l">
              <a:spcBef>
                <a:spcPts val="0"/>
              </a:spcBef>
              <a:spcAft>
                <a:spcPts val="0"/>
              </a:spcAft>
              <a:buNone/>
            </a:pPr>
            <a:r>
              <a:rPr b="1" lang="en" sz="1300">
                <a:solidFill>
                  <a:srgbClr val="990000"/>
                </a:solidFill>
              </a:rPr>
              <a:t>Visual Data Revelations:</a:t>
            </a:r>
            <a:endParaRPr b="1" sz="1000">
              <a:solidFill>
                <a:srgbClr val="1A2C64"/>
              </a:solidFill>
            </a:endParaRPr>
          </a:p>
          <a:p>
            <a:pPr indent="0" lvl="0" marL="457200" rtl="0" algn="l">
              <a:spcBef>
                <a:spcPts val="0"/>
              </a:spcBef>
              <a:spcAft>
                <a:spcPts val="0"/>
              </a:spcAft>
              <a:buNone/>
            </a:pPr>
            <a:r>
              <a:rPr b="1" lang="en" sz="1000">
                <a:solidFill>
                  <a:srgbClr val="1A2C64"/>
                </a:solidFill>
              </a:rPr>
              <a:t>Heatmaps and Density Plots: </a:t>
            </a:r>
            <a:r>
              <a:rPr lang="en" sz="1000">
                <a:solidFill>
                  <a:srgbClr val="1A2C64"/>
                </a:solidFill>
              </a:rPr>
              <a:t>Revealed critical areas of play, particularly the central zones of the pitch, which are crucial for building attacks and maintaining possession. The strong correlation between possession and OBV metrics emphasizes the importance of these areas.</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Tactical Formations: </a:t>
            </a:r>
            <a:r>
              <a:rPr lang="en" sz="1000">
                <a:solidFill>
                  <a:srgbClr val="1A2C64"/>
                </a:solidFill>
              </a:rPr>
              <a:t>Analysis of different formations underscored NYRB's flexibility and strategic alignment, adapting their tactics to maximize strengths and mitigate weaknesses. The data supports continued use of formations that enhance possession and on-ball value.</a:t>
            </a:r>
            <a:endParaRPr sz="1000">
              <a:solidFill>
                <a:srgbClr val="1A2C64"/>
              </a:solidFill>
            </a:endParaRPr>
          </a:p>
          <a:p>
            <a:pPr indent="0" lvl="0" marL="0" rtl="0" algn="l">
              <a:spcBef>
                <a:spcPts val="0"/>
              </a:spcBef>
              <a:spcAft>
                <a:spcPts val="0"/>
              </a:spcAft>
              <a:buNone/>
            </a:pPr>
            <a:r>
              <a:rPr b="1" lang="en" sz="1300">
                <a:solidFill>
                  <a:srgbClr val="990000"/>
                </a:solidFill>
              </a:rPr>
              <a:t>Visual  Tactical Performance &amp; Adjustments:</a:t>
            </a:r>
            <a:endParaRPr b="1"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Effective Utilization of Central &amp; Flanks Plays: </a:t>
            </a:r>
            <a:r>
              <a:rPr lang="en" sz="1000">
                <a:solidFill>
                  <a:srgbClr val="1A2C64"/>
                </a:solidFill>
              </a:rPr>
              <a:t>The analysis highlighted NYRB's focus on central routes and using long high passes to the flanks to create scoring opportunities. Consideration of the negative correlation between pass length and OBV suggests reevaluating the risk and reward of long passes.</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Danger Pass Analysis: </a:t>
            </a:r>
            <a:r>
              <a:rPr lang="en" sz="1000">
                <a:solidFill>
                  <a:srgbClr val="1A2C64"/>
                </a:solidFill>
              </a:rPr>
              <a:t>Identified high-risk areas, particularly in transitioning into attacking positions. The notable negative correlation between pass length and OBV_for_net suggests that shorter, more controlled passes may reduce turnovers and counter-attack risks.</a:t>
            </a:r>
            <a:endParaRPr sz="1000">
              <a:solidFill>
                <a:srgbClr val="1A2C64"/>
              </a:solidFill>
            </a:endParaRPr>
          </a:p>
          <a:p>
            <a:pPr indent="0" lvl="0" marL="0" rtl="0" algn="l">
              <a:spcBef>
                <a:spcPts val="0"/>
              </a:spcBef>
              <a:spcAft>
                <a:spcPts val="0"/>
              </a:spcAft>
              <a:buNone/>
            </a:pPr>
            <a:r>
              <a:rPr b="1" lang="en" sz="1300">
                <a:solidFill>
                  <a:srgbClr val="990000"/>
                </a:solidFill>
              </a:rPr>
              <a:t>Recommendations for Future Matches:</a:t>
            </a:r>
            <a:endParaRPr b="1"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Continued Analytical Assessments: </a:t>
            </a:r>
            <a:r>
              <a:rPr lang="en" sz="1000">
                <a:solidFill>
                  <a:srgbClr val="1A2C64"/>
                </a:solidFill>
              </a:rPr>
              <a:t>Regular updating of analytical models to incorporate the latest match data and opponent analysis, ensuring strategies remain responsive to dynamic competitive conditions.</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Enhanced Tactical Adjustments:</a:t>
            </a:r>
            <a:r>
              <a:rPr lang="en" sz="1000">
                <a:solidFill>
                  <a:srgbClr val="1A2C64"/>
                </a:solidFill>
              </a:rPr>
              <a:t> Encourage exploration of flank plays to exploit wider areas of the pitch, potentially opening up new attacking avenues. However, integrate findings about pass length and OBV to ensure that these plays optimize value without increasing risk.</a:t>
            </a:r>
            <a:endParaRPr sz="1000">
              <a:solidFill>
                <a:srgbClr val="1A2C64"/>
              </a:solidFill>
            </a:endParaRPr>
          </a:p>
          <a:p>
            <a:pPr indent="0" lvl="0" marL="0" rtl="0" algn="l">
              <a:spcBef>
                <a:spcPts val="0"/>
              </a:spcBef>
              <a:spcAft>
                <a:spcPts val="0"/>
              </a:spcAft>
              <a:buNone/>
            </a:pPr>
            <a:r>
              <a:rPr b="1" lang="en" sz="1300">
                <a:solidFill>
                  <a:srgbClr val="990000"/>
                </a:solidFill>
              </a:rPr>
              <a:t>Long-term Strategic Implications:</a:t>
            </a:r>
            <a:endParaRPr b="1"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Data-Driven Decision Making: </a:t>
            </a:r>
            <a:r>
              <a:rPr lang="en" sz="1000">
                <a:solidFill>
                  <a:srgbClr val="1A2C64"/>
                </a:solidFill>
              </a:rPr>
              <a:t>Foster a culture of continuous improvement through data-driven insights, ensuring that tactical decisions are always aligned with empirical evidence.</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Player Development and Training:</a:t>
            </a:r>
            <a:r>
              <a:rPr lang="en" sz="1000">
                <a:solidFill>
                  <a:srgbClr val="1A2C64"/>
                </a:solidFill>
              </a:rPr>
              <a:t> Tailor training programs to enhance player skills in key identified areas such as pass accuracy in high-risk situations. Focus on improving decision-making for when and where to pass, particularly in maintaining possession and creating value in high-pressure situations.</a:t>
            </a:r>
            <a:endParaRPr b="1" sz="1000">
              <a:solidFill>
                <a:srgbClr val="1A2C6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5"/>
          <p:cNvPicPr preferRelativeResize="0"/>
          <p:nvPr/>
        </p:nvPicPr>
        <p:blipFill>
          <a:blip r:embed="rId3">
            <a:alphaModFix amt="30000"/>
          </a:blip>
          <a:stretch>
            <a:fillRect/>
          </a:stretch>
        </p:blipFill>
        <p:spPr>
          <a:xfrm>
            <a:off x="0" y="0"/>
            <a:ext cx="9143999" cy="4600525"/>
          </a:xfrm>
          <a:prstGeom prst="rect">
            <a:avLst/>
          </a:prstGeom>
          <a:noFill/>
          <a:ln>
            <a:noFill/>
          </a:ln>
        </p:spPr>
      </p:pic>
      <p:sp>
        <p:nvSpPr>
          <p:cNvPr id="101" name="Google Shape;101;p15"/>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 name="Google Shape;102;p15"/>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103" name="Google Shape;103;p15"/>
          <p:cNvPicPr preferRelativeResize="0"/>
          <p:nvPr/>
        </p:nvPicPr>
        <p:blipFill>
          <a:blip r:embed="rId4">
            <a:alphaModFix/>
          </a:blip>
          <a:stretch>
            <a:fillRect/>
          </a:stretch>
        </p:blipFill>
        <p:spPr>
          <a:xfrm>
            <a:off x="0" y="4600525"/>
            <a:ext cx="9143999" cy="542975"/>
          </a:xfrm>
          <a:prstGeom prst="rect">
            <a:avLst/>
          </a:prstGeom>
          <a:noFill/>
          <a:ln>
            <a:noFill/>
          </a:ln>
        </p:spPr>
      </p:pic>
      <p:sp>
        <p:nvSpPr>
          <p:cNvPr id="104" name="Google Shape;104;p15"/>
          <p:cNvSpPr txBox="1"/>
          <p:nvPr/>
        </p:nvSpPr>
        <p:spPr>
          <a:xfrm>
            <a:off x="2256775" y="106050"/>
            <a:ext cx="4984500" cy="62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867">
                <a:solidFill>
                  <a:srgbClr val="1A2C64"/>
                </a:solidFill>
                <a:latin typeface="Calibri"/>
                <a:ea typeface="Calibri"/>
                <a:cs typeface="Calibri"/>
                <a:sym typeface="Calibri"/>
              </a:rPr>
              <a:t>Analysis</a:t>
            </a:r>
            <a:r>
              <a:rPr b="1" i="1" lang="en" sz="2867">
                <a:solidFill>
                  <a:srgbClr val="1A2C64"/>
                </a:solidFill>
                <a:latin typeface="Calibri"/>
                <a:ea typeface="Calibri"/>
                <a:cs typeface="Calibri"/>
                <a:sym typeface="Calibri"/>
              </a:rPr>
              <a:t> Introduction</a:t>
            </a:r>
            <a:endParaRPr b="1" sz="600"/>
          </a:p>
        </p:txBody>
      </p:sp>
      <p:sp>
        <p:nvSpPr>
          <p:cNvPr id="105" name="Google Shape;105;p15"/>
          <p:cNvSpPr txBox="1"/>
          <p:nvPr/>
        </p:nvSpPr>
        <p:spPr>
          <a:xfrm>
            <a:off x="714750" y="912688"/>
            <a:ext cx="771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1A2C64"/>
                </a:solidFill>
              </a:rPr>
              <a:t>Analysis of cross-sectional data</a:t>
            </a:r>
            <a:endParaRPr sz="1500">
              <a:solidFill>
                <a:srgbClr val="1A2C64"/>
              </a:solidFill>
            </a:endParaRPr>
          </a:p>
        </p:txBody>
      </p:sp>
      <p:sp>
        <p:nvSpPr>
          <p:cNvPr id="106" name="Google Shape;106;p15"/>
          <p:cNvSpPr txBox="1"/>
          <p:nvPr/>
        </p:nvSpPr>
        <p:spPr>
          <a:xfrm>
            <a:off x="3156525" y="1372213"/>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1A2C64"/>
                </a:solidFill>
              </a:rPr>
              <a:t>Data Sets</a:t>
            </a:r>
            <a:endParaRPr sz="1500"/>
          </a:p>
        </p:txBody>
      </p:sp>
      <p:sp>
        <p:nvSpPr>
          <p:cNvPr id="107" name="Google Shape;107;p15"/>
          <p:cNvSpPr txBox="1"/>
          <p:nvPr/>
        </p:nvSpPr>
        <p:spPr>
          <a:xfrm>
            <a:off x="714750" y="1638738"/>
            <a:ext cx="771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1A2C64"/>
                </a:solidFill>
              </a:rPr>
              <a:t>match events for test</a:t>
            </a:r>
            <a:endParaRPr sz="1500">
              <a:solidFill>
                <a:srgbClr val="1A2C64"/>
              </a:solidFill>
            </a:endParaRPr>
          </a:p>
        </p:txBody>
      </p:sp>
      <p:sp>
        <p:nvSpPr>
          <p:cNvPr id="108" name="Google Shape;108;p15"/>
          <p:cNvSpPr txBox="1"/>
          <p:nvPr/>
        </p:nvSpPr>
        <p:spPr>
          <a:xfrm>
            <a:off x="3072000" y="323010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1A2C64"/>
                </a:solidFill>
              </a:rPr>
              <a:t>Purpose of Analysis</a:t>
            </a:r>
            <a:endParaRPr sz="1500"/>
          </a:p>
        </p:txBody>
      </p:sp>
      <p:sp>
        <p:nvSpPr>
          <p:cNvPr id="109" name="Google Shape;109;p15"/>
          <p:cNvSpPr txBox="1"/>
          <p:nvPr/>
        </p:nvSpPr>
        <p:spPr>
          <a:xfrm>
            <a:off x="-75300" y="3521188"/>
            <a:ext cx="92946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1A2C64"/>
              </a:buClr>
              <a:buSzPts val="1500"/>
              <a:buChar char="•"/>
            </a:pPr>
            <a:r>
              <a:rPr lang="en" sz="1500">
                <a:solidFill>
                  <a:srgbClr val="1A2C64"/>
                </a:solidFill>
              </a:rPr>
              <a:t>Part 1: Analyzing correlation with each variables that influence on NYRB’s match.</a:t>
            </a:r>
            <a:endParaRPr sz="1500">
              <a:solidFill>
                <a:srgbClr val="1A2C64"/>
              </a:solidFill>
            </a:endParaRPr>
          </a:p>
          <a:p>
            <a:pPr indent="-323850" lvl="0" marL="457200" rtl="0" algn="l">
              <a:spcBef>
                <a:spcPts val="0"/>
              </a:spcBef>
              <a:spcAft>
                <a:spcPts val="0"/>
              </a:spcAft>
              <a:buClr>
                <a:srgbClr val="1A2C64"/>
              </a:buClr>
              <a:buSzPts val="1500"/>
              <a:buChar char="•"/>
            </a:pPr>
            <a:r>
              <a:rPr lang="en" sz="1500">
                <a:solidFill>
                  <a:srgbClr val="1A2C64"/>
                </a:solidFill>
              </a:rPr>
              <a:t>Part </a:t>
            </a:r>
            <a:r>
              <a:rPr lang="en" sz="1500">
                <a:solidFill>
                  <a:srgbClr val="1A2C64"/>
                </a:solidFill>
              </a:rPr>
              <a:t>2</a:t>
            </a:r>
            <a:r>
              <a:rPr lang="en" sz="1500">
                <a:solidFill>
                  <a:srgbClr val="1A2C64"/>
                </a:solidFill>
              </a:rPr>
              <a:t>: </a:t>
            </a:r>
            <a:r>
              <a:rPr lang="en" sz="1500">
                <a:solidFill>
                  <a:srgbClr val="1A2C64"/>
                </a:solidFill>
              </a:rPr>
              <a:t>Analyzing the game content through on-field data.</a:t>
            </a:r>
            <a:endParaRPr sz="700"/>
          </a:p>
        </p:txBody>
      </p:sp>
      <p:sp>
        <p:nvSpPr>
          <p:cNvPr id="110" name="Google Shape;110;p15"/>
          <p:cNvSpPr txBox="1"/>
          <p:nvPr/>
        </p:nvSpPr>
        <p:spPr>
          <a:xfrm>
            <a:off x="3072000" y="2301163"/>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1A2C64"/>
                </a:solidFill>
              </a:rPr>
              <a:t>Main Programming Skill</a:t>
            </a:r>
            <a:endParaRPr sz="1500"/>
          </a:p>
        </p:txBody>
      </p:sp>
      <p:sp>
        <p:nvSpPr>
          <p:cNvPr id="111" name="Google Shape;111;p15"/>
          <p:cNvSpPr txBox="1"/>
          <p:nvPr/>
        </p:nvSpPr>
        <p:spPr>
          <a:xfrm>
            <a:off x="714750" y="2672875"/>
            <a:ext cx="771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1A2C64"/>
                </a:solidFill>
              </a:rPr>
              <a:t>Python</a:t>
            </a:r>
            <a:endParaRPr sz="1500">
              <a:solidFill>
                <a:srgbClr val="1A2C6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 name="Google Shape;118;p16"/>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119" name="Google Shape;119;p16"/>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120" name="Google Shape;120;p16"/>
          <p:cNvPicPr preferRelativeResize="0"/>
          <p:nvPr/>
        </p:nvPicPr>
        <p:blipFill>
          <a:blip r:embed="rId3">
            <a:alphaModFix amt="30000"/>
          </a:blip>
          <a:stretch>
            <a:fillRect/>
          </a:stretch>
        </p:blipFill>
        <p:spPr>
          <a:xfrm>
            <a:off x="0" y="0"/>
            <a:ext cx="9144001" cy="6235712"/>
          </a:xfrm>
          <a:prstGeom prst="rect">
            <a:avLst/>
          </a:prstGeom>
          <a:noFill/>
          <a:ln>
            <a:noFill/>
          </a:ln>
        </p:spPr>
      </p:pic>
      <p:pic>
        <p:nvPicPr>
          <p:cNvPr id="121" name="Google Shape;121;p16"/>
          <p:cNvPicPr preferRelativeResize="0"/>
          <p:nvPr/>
        </p:nvPicPr>
        <p:blipFill>
          <a:blip r:embed="rId4">
            <a:alphaModFix/>
          </a:blip>
          <a:stretch>
            <a:fillRect/>
          </a:stretch>
        </p:blipFill>
        <p:spPr>
          <a:xfrm>
            <a:off x="0" y="4600525"/>
            <a:ext cx="9143999" cy="542975"/>
          </a:xfrm>
          <a:prstGeom prst="rect">
            <a:avLst/>
          </a:prstGeom>
          <a:noFill/>
          <a:ln>
            <a:noFill/>
          </a:ln>
        </p:spPr>
      </p:pic>
      <p:pic>
        <p:nvPicPr>
          <p:cNvPr id="122" name="Google Shape;122;p16"/>
          <p:cNvPicPr preferRelativeResize="0"/>
          <p:nvPr/>
        </p:nvPicPr>
        <p:blipFill>
          <a:blip r:embed="rId5">
            <a:alphaModFix/>
          </a:blip>
          <a:stretch>
            <a:fillRect/>
          </a:stretch>
        </p:blipFill>
        <p:spPr>
          <a:xfrm>
            <a:off x="53221" y="416475"/>
            <a:ext cx="4347651" cy="3180500"/>
          </a:xfrm>
          <a:prstGeom prst="rect">
            <a:avLst/>
          </a:prstGeom>
          <a:noFill/>
          <a:ln>
            <a:noFill/>
          </a:ln>
        </p:spPr>
      </p:pic>
      <p:sp>
        <p:nvSpPr>
          <p:cNvPr id="123" name="Google Shape;123;p16"/>
          <p:cNvSpPr txBox="1"/>
          <p:nvPr/>
        </p:nvSpPr>
        <p:spPr>
          <a:xfrm>
            <a:off x="0" y="0"/>
            <a:ext cx="44541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NYRB Correlation Heatmap </a:t>
            </a:r>
            <a:r>
              <a:rPr lang="en" sz="1800">
                <a:solidFill>
                  <a:srgbClr val="CC0000"/>
                </a:solidFill>
                <a:latin typeface="Impact"/>
                <a:ea typeface="Impact"/>
                <a:cs typeface="Impact"/>
                <a:sym typeface="Impact"/>
              </a:rPr>
              <a:t>Analysis</a:t>
            </a:r>
            <a:endParaRPr sz="2000">
              <a:solidFill>
                <a:srgbClr val="CC0000"/>
              </a:solidFill>
              <a:latin typeface="Impact"/>
              <a:ea typeface="Impact"/>
              <a:cs typeface="Impact"/>
              <a:sym typeface="Impact"/>
            </a:endParaRPr>
          </a:p>
        </p:txBody>
      </p:sp>
      <p:sp>
        <p:nvSpPr>
          <p:cNvPr id="124" name="Google Shape;124;p16"/>
          <p:cNvSpPr txBox="1"/>
          <p:nvPr/>
        </p:nvSpPr>
        <p:spPr>
          <a:xfrm>
            <a:off x="4567875" y="-53725"/>
            <a:ext cx="46854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Key Positive Correlations</a:t>
            </a:r>
            <a:endParaRPr sz="11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Possession vs. Total Score (0.88): </a:t>
            </a:r>
            <a:r>
              <a:rPr lang="en" sz="1000">
                <a:solidFill>
                  <a:srgbClr val="1A2C64"/>
                </a:solidFill>
              </a:rPr>
              <a:t>This strong correlation indicates that for the NYRB, higher possession is significantly associated with a higher total score in the OBV model. This underscores the effectiveness of possession in generating valuable plays, possibly due to more opportunities to attack and control the game.</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Duration vs. Time in Possession (0.87): </a:t>
            </a:r>
            <a:r>
              <a:rPr lang="en" sz="1000">
                <a:solidFill>
                  <a:srgbClr val="1A2C64"/>
                </a:solidFill>
              </a:rPr>
              <a:t>The longer the duration of plays, the more the team is maintaining possession. This reflects a controlled playing style where extended play sequences often involve retaining possession, potentially to set up structured attacks.</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Total Score vs. Duration (0.44): </a:t>
            </a:r>
            <a:r>
              <a:rPr lang="en" sz="1000">
                <a:solidFill>
                  <a:srgbClr val="1A2C64"/>
                </a:solidFill>
              </a:rPr>
              <a:t>A moderate correlation indicates that not only is possession time important, but also the duration of individual plays. Longer possession durations are somewhat associated with higher scoring, possibly through sustained attacks that create more scoring opportunities.</a:t>
            </a:r>
            <a:endParaRPr b="1" sz="1000">
              <a:solidFill>
                <a:srgbClr val="1A2C64"/>
              </a:solidFill>
            </a:endParaRPr>
          </a:p>
        </p:txBody>
      </p:sp>
      <p:sp>
        <p:nvSpPr>
          <p:cNvPr id="125" name="Google Shape;125;p16"/>
          <p:cNvSpPr txBox="1"/>
          <p:nvPr/>
        </p:nvSpPr>
        <p:spPr>
          <a:xfrm>
            <a:off x="4567875" y="2299500"/>
            <a:ext cx="45762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Key Negative Correlations</a:t>
            </a:r>
            <a:endParaRPr sz="11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OBV_for_net vs. OBV_against_net (-0.95): </a:t>
            </a:r>
            <a:r>
              <a:rPr lang="en" sz="1000">
                <a:solidFill>
                  <a:srgbClr val="1A2C64"/>
                </a:solidFill>
              </a:rPr>
              <a:t>This strong negative correlation indicates a significant inverse relationship between positive actions towards scoring and the value lost to opponents. When NYRB is effectively creating positive OBV, it directly reduces the opponent's opportunities to create their own positive OBV. This could mean that NYRB’s effective playmaking and defensive strategies minimize the impact of opponent actions.</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Pass Length vs. OBV_for_net (-0.11) and Pass Length vs. Total Score (-0.11): </a:t>
            </a:r>
            <a:r>
              <a:rPr lang="en" sz="1000">
                <a:solidFill>
                  <a:srgbClr val="1A2C64"/>
                </a:solidFill>
              </a:rPr>
              <a:t>While these correlations are relatively weak, they hint that longer passes are slightly negatively correlated with both on-ball value and scores. This could suggest that shorter, more controlled passes might be more effective for maintaining possession and creating scoring chances than longer, riskier passes.</a:t>
            </a:r>
            <a:endParaRPr b="1" sz="1000">
              <a:solidFill>
                <a:srgbClr val="1A2C64"/>
              </a:solidFill>
            </a:endParaRPr>
          </a:p>
        </p:txBody>
      </p:sp>
      <p:sp>
        <p:nvSpPr>
          <p:cNvPr id="126" name="Google Shape;126;p16"/>
          <p:cNvSpPr txBox="1"/>
          <p:nvPr/>
        </p:nvSpPr>
        <p:spPr>
          <a:xfrm>
            <a:off x="113925" y="3531000"/>
            <a:ext cx="4389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Neutral Correlations</a:t>
            </a:r>
            <a:endParaRPr sz="11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Time in Possession vs. Total Score (-0.036):</a:t>
            </a:r>
            <a:r>
              <a:rPr lang="en" sz="1000">
                <a:solidFill>
                  <a:srgbClr val="1A2C64"/>
                </a:solidFill>
              </a:rPr>
              <a:t>The near-zero correlation here suggests that simply holding the ball (time in possession) does not directly correlate with scoring. This highlights that the quality or effectiveness of how possession time is utilized is more crucial than the mere amount of time held.</a:t>
            </a:r>
            <a:endParaRPr sz="1000">
              <a:solidFill>
                <a:srgbClr val="1A2C6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Google Shape;133;p17"/>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134" name="Google Shape;134;p17"/>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135" name="Google Shape;135;p17"/>
          <p:cNvPicPr preferRelativeResize="0"/>
          <p:nvPr/>
        </p:nvPicPr>
        <p:blipFill>
          <a:blip r:embed="rId3">
            <a:alphaModFix amt="30000"/>
          </a:blip>
          <a:stretch>
            <a:fillRect/>
          </a:stretch>
        </p:blipFill>
        <p:spPr>
          <a:xfrm>
            <a:off x="0" y="0"/>
            <a:ext cx="9144001" cy="6235712"/>
          </a:xfrm>
          <a:prstGeom prst="rect">
            <a:avLst/>
          </a:prstGeom>
          <a:noFill/>
          <a:ln>
            <a:noFill/>
          </a:ln>
        </p:spPr>
      </p:pic>
      <p:pic>
        <p:nvPicPr>
          <p:cNvPr id="136" name="Google Shape;136;p17"/>
          <p:cNvPicPr preferRelativeResize="0"/>
          <p:nvPr/>
        </p:nvPicPr>
        <p:blipFill>
          <a:blip r:embed="rId4">
            <a:alphaModFix/>
          </a:blip>
          <a:stretch>
            <a:fillRect/>
          </a:stretch>
        </p:blipFill>
        <p:spPr>
          <a:xfrm>
            <a:off x="0" y="4600525"/>
            <a:ext cx="9143999" cy="542975"/>
          </a:xfrm>
          <a:prstGeom prst="rect">
            <a:avLst/>
          </a:prstGeom>
          <a:noFill/>
          <a:ln>
            <a:noFill/>
          </a:ln>
        </p:spPr>
      </p:pic>
      <p:pic>
        <p:nvPicPr>
          <p:cNvPr id="137" name="Google Shape;137;p17"/>
          <p:cNvPicPr preferRelativeResize="0"/>
          <p:nvPr/>
        </p:nvPicPr>
        <p:blipFill>
          <a:blip r:embed="rId5">
            <a:alphaModFix/>
          </a:blip>
          <a:stretch>
            <a:fillRect/>
          </a:stretch>
        </p:blipFill>
        <p:spPr>
          <a:xfrm>
            <a:off x="2093269" y="0"/>
            <a:ext cx="6576382" cy="1903225"/>
          </a:xfrm>
          <a:prstGeom prst="rect">
            <a:avLst/>
          </a:prstGeom>
          <a:noFill/>
          <a:ln>
            <a:noFill/>
          </a:ln>
        </p:spPr>
      </p:pic>
      <p:sp>
        <p:nvSpPr>
          <p:cNvPr id="138" name="Google Shape;138;p17"/>
          <p:cNvSpPr txBox="1"/>
          <p:nvPr/>
        </p:nvSpPr>
        <p:spPr>
          <a:xfrm>
            <a:off x="-51900" y="1735300"/>
            <a:ext cx="2197200" cy="2339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1A2C64"/>
              </a:buClr>
              <a:buSzPts val="1000"/>
              <a:buChar char="•"/>
            </a:pPr>
            <a:r>
              <a:rPr b="1" lang="en" sz="1000">
                <a:solidFill>
                  <a:srgbClr val="1A2C64"/>
                </a:solidFill>
              </a:rPr>
              <a:t>Violin Plots Introductio：</a:t>
            </a:r>
            <a:r>
              <a:rPr lang="en" sz="1000">
                <a:solidFill>
                  <a:srgbClr val="1A2C64"/>
                </a:solidFill>
              </a:rPr>
              <a:t>These violin plots provide valuable insights into the range and distribution of performance metrics across different player positions for NYRB and their opposition. Better understand performance consistencies and variabilities, which can guide strategic decisions, training focuses, and game tactics.</a:t>
            </a:r>
            <a:endParaRPr sz="1000">
              <a:solidFill>
                <a:srgbClr val="1A2C64"/>
              </a:solidFill>
            </a:endParaRPr>
          </a:p>
        </p:txBody>
      </p:sp>
      <p:sp>
        <p:nvSpPr>
          <p:cNvPr id="139" name="Google Shape;139;p17"/>
          <p:cNvSpPr txBox="1"/>
          <p:nvPr/>
        </p:nvSpPr>
        <p:spPr>
          <a:xfrm>
            <a:off x="0" y="487000"/>
            <a:ext cx="2093400" cy="12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NYRB &amp; Opposition V</a:t>
            </a:r>
            <a:r>
              <a:rPr lang="en" sz="1800">
                <a:solidFill>
                  <a:srgbClr val="CC0000"/>
                </a:solidFill>
                <a:latin typeface="Impact"/>
                <a:ea typeface="Impact"/>
                <a:cs typeface="Impact"/>
                <a:sym typeface="Impact"/>
              </a:rPr>
              <a:t>iolin plot visualization</a:t>
            </a:r>
            <a:r>
              <a:rPr lang="en" sz="1800">
                <a:solidFill>
                  <a:srgbClr val="CC0000"/>
                </a:solidFill>
                <a:latin typeface="Impact"/>
                <a:ea typeface="Impact"/>
                <a:cs typeface="Impact"/>
                <a:sym typeface="Impact"/>
              </a:rPr>
              <a:t> </a:t>
            </a:r>
            <a:endParaRPr sz="2000">
              <a:solidFill>
                <a:srgbClr val="CC0000"/>
              </a:solidFill>
              <a:latin typeface="Impact"/>
              <a:ea typeface="Impact"/>
              <a:cs typeface="Impact"/>
              <a:sym typeface="Impact"/>
            </a:endParaRPr>
          </a:p>
        </p:txBody>
      </p:sp>
      <p:pic>
        <p:nvPicPr>
          <p:cNvPr id="140" name="Google Shape;140;p17"/>
          <p:cNvPicPr preferRelativeResize="0"/>
          <p:nvPr/>
        </p:nvPicPr>
        <p:blipFill>
          <a:blip r:embed="rId6">
            <a:alphaModFix/>
          </a:blip>
          <a:stretch>
            <a:fillRect/>
          </a:stretch>
        </p:blipFill>
        <p:spPr>
          <a:xfrm>
            <a:off x="2099887" y="1901151"/>
            <a:ext cx="6563162" cy="1903225"/>
          </a:xfrm>
          <a:prstGeom prst="rect">
            <a:avLst/>
          </a:prstGeom>
          <a:noFill/>
          <a:ln>
            <a:noFill/>
          </a:ln>
        </p:spPr>
      </p:pic>
      <p:sp>
        <p:nvSpPr>
          <p:cNvPr id="141" name="Google Shape;141;p17"/>
          <p:cNvSpPr txBox="1"/>
          <p:nvPr/>
        </p:nvSpPr>
        <p:spPr>
          <a:xfrm>
            <a:off x="2010250" y="3804375"/>
            <a:ext cx="6907500" cy="800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1A2C64"/>
              </a:buClr>
              <a:buSzPts val="1000"/>
              <a:buChar char="•"/>
            </a:pPr>
            <a:r>
              <a:rPr b="1" lang="en" sz="1000">
                <a:solidFill>
                  <a:srgbClr val="1A2C64"/>
                </a:solidFill>
              </a:rPr>
              <a:t>Comparative Analysis</a:t>
            </a:r>
            <a:r>
              <a:rPr lang="en" sz="1000">
                <a:solidFill>
                  <a:srgbClr val="1A2C64"/>
                </a:solidFill>
              </a:rPr>
              <a:t>: Comparing the two plots, it’s evident that both teams exhibit similar patterns in variability and distribution across comparable positions. However, specific roles like the central defensive midfielder for the opposition and the goalkeepers for both teams highlight different tactical emphases or individual performances.</a:t>
            </a:r>
            <a:endParaRPr sz="1000">
              <a:solidFill>
                <a:srgbClr val="1A2C6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 name="Google Shape;148;p18"/>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149" name="Google Shape;149;p18"/>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150" name="Google Shape;150;p18"/>
          <p:cNvPicPr preferRelativeResize="0"/>
          <p:nvPr/>
        </p:nvPicPr>
        <p:blipFill>
          <a:blip r:embed="rId3">
            <a:alphaModFix amt="30000"/>
          </a:blip>
          <a:stretch>
            <a:fillRect/>
          </a:stretch>
        </p:blipFill>
        <p:spPr>
          <a:xfrm>
            <a:off x="0" y="0"/>
            <a:ext cx="9144001" cy="6235712"/>
          </a:xfrm>
          <a:prstGeom prst="rect">
            <a:avLst/>
          </a:prstGeom>
          <a:noFill/>
          <a:ln>
            <a:noFill/>
          </a:ln>
        </p:spPr>
      </p:pic>
      <p:pic>
        <p:nvPicPr>
          <p:cNvPr id="151" name="Google Shape;151;p18"/>
          <p:cNvPicPr preferRelativeResize="0"/>
          <p:nvPr/>
        </p:nvPicPr>
        <p:blipFill>
          <a:blip r:embed="rId4">
            <a:alphaModFix/>
          </a:blip>
          <a:stretch>
            <a:fillRect/>
          </a:stretch>
        </p:blipFill>
        <p:spPr>
          <a:xfrm>
            <a:off x="0" y="4600525"/>
            <a:ext cx="9143999" cy="542975"/>
          </a:xfrm>
          <a:prstGeom prst="rect">
            <a:avLst/>
          </a:prstGeom>
          <a:noFill/>
          <a:ln>
            <a:noFill/>
          </a:ln>
        </p:spPr>
      </p:pic>
      <p:pic>
        <p:nvPicPr>
          <p:cNvPr id="152" name="Google Shape;152;p18"/>
          <p:cNvPicPr preferRelativeResize="0"/>
          <p:nvPr/>
        </p:nvPicPr>
        <p:blipFill>
          <a:blip r:embed="rId5">
            <a:alphaModFix/>
          </a:blip>
          <a:stretch>
            <a:fillRect/>
          </a:stretch>
        </p:blipFill>
        <p:spPr>
          <a:xfrm>
            <a:off x="5837600" y="0"/>
            <a:ext cx="3306399" cy="2463150"/>
          </a:xfrm>
          <a:prstGeom prst="rect">
            <a:avLst/>
          </a:prstGeom>
          <a:noFill/>
          <a:ln>
            <a:noFill/>
          </a:ln>
        </p:spPr>
      </p:pic>
      <p:pic>
        <p:nvPicPr>
          <p:cNvPr id="153" name="Google Shape;153;p18"/>
          <p:cNvPicPr preferRelativeResize="0"/>
          <p:nvPr/>
        </p:nvPicPr>
        <p:blipFill>
          <a:blip r:embed="rId6">
            <a:alphaModFix/>
          </a:blip>
          <a:stretch>
            <a:fillRect/>
          </a:stretch>
        </p:blipFill>
        <p:spPr>
          <a:xfrm>
            <a:off x="2531200" y="0"/>
            <a:ext cx="3306399" cy="2457689"/>
          </a:xfrm>
          <a:prstGeom prst="rect">
            <a:avLst/>
          </a:prstGeom>
          <a:noFill/>
          <a:ln>
            <a:noFill/>
          </a:ln>
        </p:spPr>
      </p:pic>
      <p:sp>
        <p:nvSpPr>
          <p:cNvPr id="154" name="Google Shape;154;p18"/>
          <p:cNvSpPr txBox="1"/>
          <p:nvPr/>
        </p:nvSpPr>
        <p:spPr>
          <a:xfrm>
            <a:off x="-66025" y="0"/>
            <a:ext cx="1801200" cy="9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NYRB </a:t>
            </a:r>
            <a:r>
              <a:rPr lang="en" sz="1800">
                <a:solidFill>
                  <a:srgbClr val="CC0000"/>
                </a:solidFill>
                <a:latin typeface="Impact"/>
                <a:ea typeface="Impact"/>
                <a:cs typeface="Impact"/>
                <a:sym typeface="Impact"/>
              </a:rPr>
              <a:t>OLS &amp; WLS Regression Analysis</a:t>
            </a:r>
            <a:endParaRPr sz="2000">
              <a:solidFill>
                <a:srgbClr val="CC0000"/>
              </a:solidFill>
              <a:latin typeface="Impact"/>
              <a:ea typeface="Impact"/>
              <a:cs typeface="Impact"/>
              <a:sym typeface="Impact"/>
            </a:endParaRPr>
          </a:p>
        </p:txBody>
      </p:sp>
      <p:sp>
        <p:nvSpPr>
          <p:cNvPr id="155" name="Google Shape;155;p18"/>
          <p:cNvSpPr txBox="1"/>
          <p:nvPr/>
        </p:nvSpPr>
        <p:spPr>
          <a:xfrm>
            <a:off x="-182550" y="2545163"/>
            <a:ext cx="90381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1A2C64"/>
              </a:buClr>
              <a:buSzPts val="1000"/>
              <a:buChar char="•"/>
            </a:pPr>
            <a:r>
              <a:rPr b="1" lang="en" sz="1000">
                <a:solidFill>
                  <a:srgbClr val="1A2C64"/>
                </a:solidFill>
              </a:rPr>
              <a:t>‘obv_for_net’ and ‘time_in_poss’:</a:t>
            </a:r>
            <a:r>
              <a:rPr lang="en" sz="1000">
                <a:solidFill>
                  <a:srgbClr val="1A2C64"/>
                </a:solidFill>
              </a:rPr>
              <a:t> </a:t>
            </a:r>
            <a:r>
              <a:rPr lang="en" sz="1000">
                <a:solidFill>
                  <a:srgbClr val="1A2C64"/>
                </a:solidFill>
              </a:rPr>
              <a:t>‘obv_for_net’ and ‘time_in_poss’: These coefficients are significant and show a strong relationship with the total score. A positive coefficient means higher On-Ball Value is associated with more goals scored. Similarly, time_in_poss(1.36e-10 in OLS) being positively correlated with scoring suggests that maintaining possession correlates with scoring opportunities and possibly goals.</a:t>
            </a:r>
            <a:endParaRPr sz="1000">
              <a:solidFill>
                <a:srgbClr val="1A2C64"/>
              </a:solidFill>
            </a:endParaRPr>
          </a:p>
        </p:txBody>
      </p:sp>
      <p:sp>
        <p:nvSpPr>
          <p:cNvPr id="156" name="Google Shape;156;p18"/>
          <p:cNvSpPr txBox="1"/>
          <p:nvPr/>
        </p:nvSpPr>
        <p:spPr>
          <a:xfrm>
            <a:off x="-182546" y="3133438"/>
            <a:ext cx="9326700" cy="800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1A2C64"/>
              </a:buClr>
              <a:buSzPts val="1000"/>
              <a:buChar char="•"/>
            </a:pPr>
            <a:r>
              <a:rPr b="1" lang="en" sz="1000">
                <a:solidFill>
                  <a:srgbClr val="1A2C64"/>
                </a:solidFill>
              </a:rPr>
              <a:t>Model Fit and Diagnostics</a:t>
            </a:r>
            <a:r>
              <a:rPr b="1" lang="en" sz="1000">
                <a:solidFill>
                  <a:srgbClr val="1A2C64"/>
                </a:solidFill>
              </a:rPr>
              <a:t>:</a:t>
            </a:r>
            <a:r>
              <a:rPr lang="en" sz="1000">
                <a:solidFill>
                  <a:srgbClr val="1A2C64"/>
                </a:solidFill>
              </a:rPr>
              <a:t> </a:t>
            </a:r>
            <a:r>
              <a:rPr lang="en" sz="1000">
                <a:solidFill>
                  <a:srgbClr val="1A2C64"/>
                </a:solidFill>
              </a:rPr>
              <a:t>Perfect Fit (R-squared = 1.000).</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Durbin-Watson Statistic:</a:t>
            </a:r>
            <a:r>
              <a:rPr lang="en" sz="1000">
                <a:solidFill>
                  <a:srgbClr val="1A2C64"/>
                </a:solidFill>
              </a:rPr>
              <a:t> The values close to 2 suggest that there's minimal autocorrelation in the residuals, which is good.</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Jarque-Bera Test:</a:t>
            </a:r>
            <a:r>
              <a:rPr lang="en" sz="1000">
                <a:solidFill>
                  <a:srgbClr val="1A2C64"/>
                </a:solidFill>
              </a:rPr>
              <a:t> The high values indicate that the residuals are not normally distributed, which could affect the reliability of the model’s standard errors and confidence intervals. In predicting this soccer match outcomes, this might limit the model’s applicability in different scenarios or across different teams.</a:t>
            </a:r>
            <a:endParaRPr sz="1000">
              <a:solidFill>
                <a:srgbClr val="1A2C64"/>
              </a:solidFill>
            </a:endParaRPr>
          </a:p>
        </p:txBody>
      </p:sp>
      <p:sp>
        <p:nvSpPr>
          <p:cNvPr id="157" name="Google Shape;157;p18"/>
          <p:cNvSpPr txBox="1"/>
          <p:nvPr/>
        </p:nvSpPr>
        <p:spPr>
          <a:xfrm>
            <a:off x="-182550" y="1050750"/>
            <a:ext cx="2738400" cy="15699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1A2C64"/>
              </a:buClr>
              <a:buSzPts val="1000"/>
              <a:buChar char="•"/>
            </a:pPr>
            <a:r>
              <a:rPr b="1" lang="en" sz="1000">
                <a:solidFill>
                  <a:srgbClr val="1A2C64"/>
                </a:solidFill>
              </a:rPr>
              <a:t>Comparative Analysis of OLS vs. WLS:</a:t>
            </a:r>
            <a:r>
              <a:rPr lang="en" sz="1000">
                <a:solidFill>
                  <a:srgbClr val="1A2C64"/>
                </a:solidFill>
              </a:rPr>
              <a:t> </a:t>
            </a:r>
            <a:r>
              <a:rPr lang="en" sz="1000">
                <a:solidFill>
                  <a:srgbClr val="1A2C64"/>
                </a:solidFill>
              </a:rPr>
              <a:t>WLS accounts for heteroscedasticity — unequal scatter of data points across the regression line. This approach can be particularly useful in carry different weights or have different variances associated with them compared to regular matches.</a:t>
            </a:r>
            <a:endParaRPr sz="1000">
              <a:solidFill>
                <a:srgbClr val="1A2C6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4" name="Google Shape;164;p19"/>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165" name="Google Shape;165;p19"/>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166" name="Google Shape;166;p19"/>
          <p:cNvPicPr preferRelativeResize="0"/>
          <p:nvPr/>
        </p:nvPicPr>
        <p:blipFill>
          <a:blip r:embed="rId3">
            <a:alphaModFix amt="30000"/>
          </a:blip>
          <a:stretch>
            <a:fillRect/>
          </a:stretch>
        </p:blipFill>
        <p:spPr>
          <a:xfrm>
            <a:off x="0" y="0"/>
            <a:ext cx="9144001" cy="6235712"/>
          </a:xfrm>
          <a:prstGeom prst="rect">
            <a:avLst/>
          </a:prstGeom>
          <a:noFill/>
          <a:ln>
            <a:noFill/>
          </a:ln>
        </p:spPr>
      </p:pic>
      <p:pic>
        <p:nvPicPr>
          <p:cNvPr id="167" name="Google Shape;167;p19"/>
          <p:cNvPicPr preferRelativeResize="0"/>
          <p:nvPr/>
        </p:nvPicPr>
        <p:blipFill>
          <a:blip r:embed="rId4">
            <a:alphaModFix/>
          </a:blip>
          <a:stretch>
            <a:fillRect/>
          </a:stretch>
        </p:blipFill>
        <p:spPr>
          <a:xfrm>
            <a:off x="0" y="4600525"/>
            <a:ext cx="9143999" cy="542975"/>
          </a:xfrm>
          <a:prstGeom prst="rect">
            <a:avLst/>
          </a:prstGeom>
          <a:noFill/>
          <a:ln>
            <a:noFill/>
          </a:ln>
        </p:spPr>
      </p:pic>
      <p:sp>
        <p:nvSpPr>
          <p:cNvPr id="168" name="Google Shape;168;p19"/>
          <p:cNvSpPr txBox="1"/>
          <p:nvPr/>
        </p:nvSpPr>
        <p:spPr>
          <a:xfrm>
            <a:off x="5162200" y="212100"/>
            <a:ext cx="39861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1A2C64"/>
                </a:solidFill>
              </a:rPr>
              <a:t>Team Formations</a:t>
            </a:r>
            <a:endParaRPr b="1" sz="1600">
              <a:solidFill>
                <a:srgbClr val="1A2C64"/>
              </a:solidFill>
            </a:endParaRPr>
          </a:p>
          <a:p>
            <a:pPr indent="-317500" lvl="0" marL="457200" rtl="0" algn="l">
              <a:spcBef>
                <a:spcPts val="0"/>
              </a:spcBef>
              <a:spcAft>
                <a:spcPts val="0"/>
              </a:spcAft>
              <a:buClr>
                <a:srgbClr val="1A2C64"/>
              </a:buClr>
              <a:buSzPts val="1400"/>
              <a:buChar char="•"/>
            </a:pPr>
            <a:r>
              <a:rPr b="1" lang="en">
                <a:solidFill>
                  <a:srgbClr val="990000"/>
                </a:solidFill>
              </a:rPr>
              <a:t>New York Red Bulls</a:t>
            </a:r>
            <a:r>
              <a:rPr lang="en">
                <a:solidFill>
                  <a:srgbClr val="1A2C64"/>
                </a:solidFill>
              </a:rPr>
              <a:t>: </a:t>
            </a:r>
            <a:r>
              <a:rPr b="1" lang="en">
                <a:solidFill>
                  <a:srgbClr val="1A2C64"/>
                </a:solidFill>
              </a:rPr>
              <a:t>4-4-2</a:t>
            </a:r>
            <a:r>
              <a:rPr lang="en">
                <a:solidFill>
                  <a:srgbClr val="1A2C64"/>
                </a:solidFill>
              </a:rPr>
              <a:t>, emphasizing the role distribution from defense to attack.</a:t>
            </a:r>
            <a:endParaRPr>
              <a:solidFill>
                <a:srgbClr val="1A2C64"/>
              </a:solidFill>
            </a:endParaRPr>
          </a:p>
          <a:p>
            <a:pPr indent="-317500" lvl="0" marL="457200" rtl="0" algn="l">
              <a:spcBef>
                <a:spcPts val="0"/>
              </a:spcBef>
              <a:spcAft>
                <a:spcPts val="0"/>
              </a:spcAft>
              <a:buClr>
                <a:srgbClr val="1A2C64"/>
              </a:buClr>
              <a:buSzPts val="1400"/>
              <a:buChar char="•"/>
            </a:pPr>
            <a:r>
              <a:rPr lang="en">
                <a:solidFill>
                  <a:srgbClr val="1A2C64"/>
                </a:solidFill>
              </a:rPr>
              <a:t>The position of the </a:t>
            </a:r>
            <a:r>
              <a:rPr b="1" lang="en">
                <a:solidFill>
                  <a:srgbClr val="1A2C64"/>
                </a:solidFill>
              </a:rPr>
              <a:t>LCF</a:t>
            </a:r>
            <a:r>
              <a:rPr lang="en">
                <a:solidFill>
                  <a:srgbClr val="1A2C64"/>
                </a:solidFill>
              </a:rPr>
              <a:t> here is relatively deeper, similar to an </a:t>
            </a:r>
            <a:r>
              <a:rPr b="1" lang="en">
                <a:solidFill>
                  <a:srgbClr val="1A2C64"/>
                </a:solidFill>
              </a:rPr>
              <a:t>AMF</a:t>
            </a:r>
            <a:r>
              <a:rPr lang="en">
                <a:solidFill>
                  <a:srgbClr val="1A2C64"/>
                </a:solidFill>
              </a:rPr>
              <a:t> role. In this match, the RCF mostly takes on the responsibilities of a lone striker.</a:t>
            </a:r>
            <a:endParaRPr>
              <a:solidFill>
                <a:srgbClr val="1A2C64"/>
              </a:solidFill>
            </a:endParaRPr>
          </a:p>
          <a:p>
            <a:pPr indent="-317500" lvl="0" marL="457200" rtl="0" algn="l">
              <a:spcBef>
                <a:spcPts val="0"/>
              </a:spcBef>
              <a:spcAft>
                <a:spcPts val="0"/>
              </a:spcAft>
              <a:buClr>
                <a:srgbClr val="1A2C64"/>
              </a:buClr>
              <a:buSzPts val="1400"/>
              <a:buChar char="•"/>
            </a:pPr>
            <a:r>
              <a:rPr b="1" lang="en">
                <a:solidFill>
                  <a:srgbClr val="1A2C64"/>
                </a:solidFill>
              </a:rPr>
              <a:t>Opposition</a:t>
            </a:r>
            <a:r>
              <a:rPr lang="en">
                <a:solidFill>
                  <a:srgbClr val="1A2C64"/>
                </a:solidFill>
              </a:rPr>
              <a:t>: </a:t>
            </a:r>
            <a:r>
              <a:rPr b="1" lang="en">
                <a:solidFill>
                  <a:srgbClr val="1A2C64"/>
                </a:solidFill>
              </a:rPr>
              <a:t>5-2-2-1</a:t>
            </a:r>
            <a:r>
              <a:rPr lang="en">
                <a:solidFill>
                  <a:srgbClr val="1A2C64"/>
                </a:solidFill>
              </a:rPr>
              <a:t>, defensive-oriented structure that emphasizes stability and flexibility.</a:t>
            </a:r>
            <a:endParaRPr>
              <a:solidFill>
                <a:srgbClr val="1A2C64"/>
              </a:solidFill>
            </a:endParaRPr>
          </a:p>
          <a:p>
            <a:pPr indent="-317500" lvl="0" marL="457200" rtl="0" algn="l">
              <a:spcBef>
                <a:spcPts val="0"/>
              </a:spcBef>
              <a:spcAft>
                <a:spcPts val="0"/>
              </a:spcAft>
              <a:buClr>
                <a:srgbClr val="1A2C64"/>
              </a:buClr>
              <a:buSzPts val="1400"/>
              <a:buChar char="•"/>
            </a:pPr>
            <a:r>
              <a:rPr lang="en">
                <a:solidFill>
                  <a:srgbClr val="1A2C64"/>
                </a:solidFill>
              </a:rPr>
              <a:t>the </a:t>
            </a:r>
            <a:r>
              <a:rPr b="1" lang="en">
                <a:solidFill>
                  <a:srgbClr val="1A2C64"/>
                </a:solidFill>
              </a:rPr>
              <a:t>LWB</a:t>
            </a:r>
            <a:r>
              <a:rPr lang="en">
                <a:solidFill>
                  <a:srgbClr val="1A2C64"/>
                </a:solidFill>
              </a:rPr>
              <a:t> and </a:t>
            </a:r>
            <a:r>
              <a:rPr b="1" lang="en">
                <a:solidFill>
                  <a:srgbClr val="1A2C64"/>
                </a:solidFill>
              </a:rPr>
              <a:t>RWB</a:t>
            </a:r>
            <a:r>
              <a:rPr lang="en">
                <a:solidFill>
                  <a:srgbClr val="1A2C64"/>
                </a:solidFill>
              </a:rPr>
              <a:t> positions are relatively forward, essentially positioned in the midfield area. Positioned similarly to the </a:t>
            </a:r>
            <a:r>
              <a:rPr b="1" lang="en">
                <a:solidFill>
                  <a:srgbClr val="1A2C64"/>
                </a:solidFill>
              </a:rPr>
              <a:t>LMF</a:t>
            </a:r>
            <a:r>
              <a:rPr lang="en">
                <a:solidFill>
                  <a:srgbClr val="1A2C64"/>
                </a:solidFill>
              </a:rPr>
              <a:t> and </a:t>
            </a:r>
            <a:r>
              <a:rPr b="1" lang="en">
                <a:solidFill>
                  <a:srgbClr val="1A2C64"/>
                </a:solidFill>
              </a:rPr>
              <a:t>RMF</a:t>
            </a:r>
            <a:r>
              <a:rPr lang="en">
                <a:solidFill>
                  <a:srgbClr val="1A2C64"/>
                </a:solidFill>
              </a:rPr>
              <a:t>.</a:t>
            </a:r>
            <a:endParaRPr sz="1100">
              <a:solidFill>
                <a:srgbClr val="1A2C64"/>
              </a:solidFill>
            </a:endParaRPr>
          </a:p>
        </p:txBody>
      </p:sp>
      <p:sp>
        <p:nvSpPr>
          <p:cNvPr id="169" name="Google Shape;169;p19"/>
          <p:cNvSpPr txBox="1"/>
          <p:nvPr/>
        </p:nvSpPr>
        <p:spPr>
          <a:xfrm>
            <a:off x="0" y="110325"/>
            <a:ext cx="44541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Brief overview of the tactical formations</a:t>
            </a:r>
            <a:endParaRPr sz="2000">
              <a:solidFill>
                <a:srgbClr val="CC0000"/>
              </a:solidFill>
              <a:latin typeface="Impact"/>
              <a:ea typeface="Impact"/>
              <a:cs typeface="Impact"/>
              <a:sym typeface="Impact"/>
            </a:endParaRPr>
          </a:p>
        </p:txBody>
      </p:sp>
      <p:pic>
        <p:nvPicPr>
          <p:cNvPr id="170" name="Google Shape;170;p19"/>
          <p:cNvPicPr preferRelativeResize="0"/>
          <p:nvPr/>
        </p:nvPicPr>
        <p:blipFill>
          <a:blip r:embed="rId5">
            <a:alphaModFix/>
          </a:blip>
          <a:stretch>
            <a:fillRect/>
          </a:stretch>
        </p:blipFill>
        <p:spPr>
          <a:xfrm>
            <a:off x="0" y="481425"/>
            <a:ext cx="5162200" cy="35917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 name="Google Shape;177;p20"/>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178" name="Google Shape;178;p20"/>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179" name="Google Shape;179;p20"/>
          <p:cNvPicPr preferRelativeResize="0"/>
          <p:nvPr/>
        </p:nvPicPr>
        <p:blipFill>
          <a:blip r:embed="rId3">
            <a:alphaModFix amt="30000"/>
          </a:blip>
          <a:stretch>
            <a:fillRect/>
          </a:stretch>
        </p:blipFill>
        <p:spPr>
          <a:xfrm>
            <a:off x="0" y="0"/>
            <a:ext cx="9144001" cy="6235712"/>
          </a:xfrm>
          <a:prstGeom prst="rect">
            <a:avLst/>
          </a:prstGeom>
          <a:noFill/>
          <a:ln>
            <a:noFill/>
          </a:ln>
        </p:spPr>
      </p:pic>
      <p:pic>
        <p:nvPicPr>
          <p:cNvPr id="180" name="Google Shape;180;p20"/>
          <p:cNvPicPr preferRelativeResize="0"/>
          <p:nvPr/>
        </p:nvPicPr>
        <p:blipFill>
          <a:blip r:embed="rId4">
            <a:alphaModFix/>
          </a:blip>
          <a:stretch>
            <a:fillRect/>
          </a:stretch>
        </p:blipFill>
        <p:spPr>
          <a:xfrm>
            <a:off x="0" y="4600525"/>
            <a:ext cx="9143999" cy="542975"/>
          </a:xfrm>
          <a:prstGeom prst="rect">
            <a:avLst/>
          </a:prstGeom>
          <a:noFill/>
          <a:ln>
            <a:noFill/>
          </a:ln>
        </p:spPr>
      </p:pic>
      <p:pic>
        <p:nvPicPr>
          <p:cNvPr id="181" name="Google Shape;181;p20"/>
          <p:cNvPicPr preferRelativeResize="0"/>
          <p:nvPr/>
        </p:nvPicPr>
        <p:blipFill>
          <a:blip r:embed="rId5">
            <a:alphaModFix/>
          </a:blip>
          <a:stretch>
            <a:fillRect/>
          </a:stretch>
        </p:blipFill>
        <p:spPr>
          <a:xfrm>
            <a:off x="-1" y="497600"/>
            <a:ext cx="5200426" cy="3853146"/>
          </a:xfrm>
          <a:prstGeom prst="rect">
            <a:avLst/>
          </a:prstGeom>
          <a:noFill/>
          <a:ln>
            <a:noFill/>
          </a:ln>
        </p:spPr>
      </p:pic>
      <p:sp>
        <p:nvSpPr>
          <p:cNvPr id="182" name="Google Shape;182;p20"/>
          <p:cNvSpPr txBox="1"/>
          <p:nvPr/>
        </p:nvSpPr>
        <p:spPr>
          <a:xfrm>
            <a:off x="5098550" y="0"/>
            <a:ext cx="3664500" cy="44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Key Observations</a:t>
            </a:r>
            <a:r>
              <a:rPr lang="en" sz="1100">
                <a:solidFill>
                  <a:srgbClr val="1A2C64"/>
                </a:solidFill>
              </a:rPr>
              <a:t>:</a:t>
            </a:r>
            <a:endParaRPr sz="1100">
              <a:solidFill>
                <a:srgbClr val="1A2C64"/>
              </a:solidFill>
            </a:endParaRPr>
          </a:p>
          <a:p>
            <a:pPr indent="-298450" lvl="0" marL="457200" rtl="0" algn="l">
              <a:spcBef>
                <a:spcPts val="0"/>
              </a:spcBef>
              <a:spcAft>
                <a:spcPts val="0"/>
              </a:spcAft>
              <a:buClr>
                <a:srgbClr val="1A2C64"/>
              </a:buClr>
              <a:buSzPts val="1100"/>
              <a:buChar char="•"/>
            </a:pPr>
            <a:r>
              <a:rPr b="1" lang="en" sz="1100">
                <a:solidFill>
                  <a:srgbClr val="1A2C64"/>
                </a:solidFill>
              </a:rPr>
              <a:t>Central Concentration</a:t>
            </a:r>
            <a:r>
              <a:rPr lang="en" sz="1100">
                <a:solidFill>
                  <a:srgbClr val="1A2C64"/>
                </a:solidFill>
              </a:rPr>
              <a:t>: Strong concentration of carry ends around the central area of the pitch, extending from the defensive half into the middle third. This suggests that the team frequently progresses the ball to this area, likely transitioning from defense to attack.</a:t>
            </a:r>
            <a:endParaRPr sz="1100">
              <a:solidFill>
                <a:srgbClr val="1A2C64"/>
              </a:solidFill>
            </a:endParaRPr>
          </a:p>
          <a:p>
            <a:pPr indent="-298450" lvl="0" marL="457200" rtl="0" algn="l">
              <a:spcBef>
                <a:spcPts val="0"/>
              </a:spcBef>
              <a:spcAft>
                <a:spcPts val="0"/>
              </a:spcAft>
              <a:buClr>
                <a:srgbClr val="1A2C64"/>
              </a:buClr>
              <a:buSzPts val="1100"/>
              <a:buChar char="•"/>
            </a:pPr>
            <a:r>
              <a:rPr b="1" lang="en" sz="1100">
                <a:solidFill>
                  <a:srgbClr val="1A2C64"/>
                </a:solidFill>
              </a:rPr>
              <a:t>High Activity in Midfield</a:t>
            </a:r>
            <a:r>
              <a:rPr lang="en" sz="1100">
                <a:solidFill>
                  <a:srgbClr val="1A2C64"/>
                </a:solidFill>
              </a:rPr>
              <a:t>: The high-density zones near the center circle indicate that a significant portion of play happens in midfield. This could be due to the midfielders being heavily involved in ball distribution and carrying the ball through the central channel.</a:t>
            </a:r>
            <a:endParaRPr sz="1100">
              <a:solidFill>
                <a:srgbClr val="1A2C64"/>
              </a:solidFill>
            </a:endParaRPr>
          </a:p>
          <a:p>
            <a:pPr indent="-298450" lvl="0" marL="457200" rtl="0" algn="l">
              <a:spcBef>
                <a:spcPts val="0"/>
              </a:spcBef>
              <a:spcAft>
                <a:spcPts val="0"/>
              </a:spcAft>
              <a:buClr>
                <a:srgbClr val="1A2C64"/>
              </a:buClr>
              <a:buSzPts val="1100"/>
              <a:buChar char="•"/>
            </a:pPr>
            <a:r>
              <a:rPr b="1" lang="en" sz="1100">
                <a:solidFill>
                  <a:srgbClr val="1A2C64"/>
                </a:solidFill>
              </a:rPr>
              <a:t>Less Activity on Flanks</a:t>
            </a:r>
            <a:r>
              <a:rPr lang="en" sz="1100">
                <a:solidFill>
                  <a:srgbClr val="1A2C64"/>
                </a:solidFill>
              </a:rPr>
              <a:t>: The lower density on the sidelines suggests that carries end less frequently in these areas compared to the central part of the field. This might indicate a playing style that favors minimizing risk by not losing possession on the sidelines.</a:t>
            </a:r>
            <a:endParaRPr sz="1100">
              <a:solidFill>
                <a:srgbClr val="1A2C64"/>
              </a:solidFill>
            </a:endParaRPr>
          </a:p>
          <a:p>
            <a:pPr indent="-298450" lvl="0" marL="457200" rtl="0" algn="l">
              <a:spcBef>
                <a:spcPts val="0"/>
              </a:spcBef>
              <a:spcAft>
                <a:spcPts val="0"/>
              </a:spcAft>
              <a:buClr>
                <a:srgbClr val="1A2C64"/>
              </a:buClr>
              <a:buSzPts val="1100"/>
              <a:buChar char="•"/>
            </a:pPr>
            <a:r>
              <a:rPr b="1" lang="en" sz="1100">
                <a:solidFill>
                  <a:srgbClr val="1A2C64"/>
                </a:solidFill>
              </a:rPr>
              <a:t>Forward Third Activity</a:t>
            </a:r>
            <a:r>
              <a:rPr lang="en" sz="1100">
                <a:solidFill>
                  <a:srgbClr val="1A2C64"/>
                </a:solidFill>
              </a:rPr>
              <a:t>: There's a noticeable increase in density around the top of the penalty box and slightly into the final third, though it's less than in the midfield. This region of increased activity could reflect attempts to set up shots on goal or final key passes.</a:t>
            </a:r>
            <a:endParaRPr sz="1100">
              <a:solidFill>
                <a:srgbClr val="1A2C64"/>
              </a:solidFill>
            </a:endParaRPr>
          </a:p>
        </p:txBody>
      </p:sp>
      <p:sp>
        <p:nvSpPr>
          <p:cNvPr id="183" name="Google Shape;183;p20"/>
          <p:cNvSpPr txBox="1"/>
          <p:nvPr/>
        </p:nvSpPr>
        <p:spPr>
          <a:xfrm>
            <a:off x="0" y="110325"/>
            <a:ext cx="44541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NYRB Carry Analysis</a:t>
            </a:r>
            <a:endParaRPr sz="2000">
              <a:solidFill>
                <a:srgbClr val="CC0000"/>
              </a:solidFill>
              <a:latin typeface="Impact"/>
              <a:ea typeface="Impact"/>
              <a:cs typeface="Impact"/>
              <a:sym typeface="Impac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0" name="Google Shape;190;p21"/>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191" name="Google Shape;191;p21"/>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192" name="Google Shape;192;p21"/>
          <p:cNvPicPr preferRelativeResize="0"/>
          <p:nvPr/>
        </p:nvPicPr>
        <p:blipFill>
          <a:blip r:embed="rId3">
            <a:alphaModFix amt="30000"/>
          </a:blip>
          <a:stretch>
            <a:fillRect/>
          </a:stretch>
        </p:blipFill>
        <p:spPr>
          <a:xfrm>
            <a:off x="0" y="0"/>
            <a:ext cx="9144001" cy="6235712"/>
          </a:xfrm>
          <a:prstGeom prst="rect">
            <a:avLst/>
          </a:prstGeom>
          <a:noFill/>
          <a:ln>
            <a:noFill/>
          </a:ln>
        </p:spPr>
      </p:pic>
      <p:pic>
        <p:nvPicPr>
          <p:cNvPr id="193" name="Google Shape;193;p21"/>
          <p:cNvPicPr preferRelativeResize="0"/>
          <p:nvPr/>
        </p:nvPicPr>
        <p:blipFill>
          <a:blip r:embed="rId4">
            <a:alphaModFix/>
          </a:blip>
          <a:stretch>
            <a:fillRect/>
          </a:stretch>
        </p:blipFill>
        <p:spPr>
          <a:xfrm>
            <a:off x="0" y="4600525"/>
            <a:ext cx="9143999" cy="542975"/>
          </a:xfrm>
          <a:prstGeom prst="rect">
            <a:avLst/>
          </a:prstGeom>
          <a:noFill/>
          <a:ln>
            <a:noFill/>
          </a:ln>
        </p:spPr>
      </p:pic>
      <p:pic>
        <p:nvPicPr>
          <p:cNvPr id="194" name="Google Shape;194;p21"/>
          <p:cNvPicPr preferRelativeResize="0"/>
          <p:nvPr/>
        </p:nvPicPr>
        <p:blipFill>
          <a:blip r:embed="rId5">
            <a:alphaModFix/>
          </a:blip>
          <a:stretch>
            <a:fillRect/>
          </a:stretch>
        </p:blipFill>
        <p:spPr>
          <a:xfrm>
            <a:off x="0" y="233000"/>
            <a:ext cx="3972549" cy="2959950"/>
          </a:xfrm>
          <a:prstGeom prst="rect">
            <a:avLst/>
          </a:prstGeom>
          <a:noFill/>
          <a:ln>
            <a:noFill/>
          </a:ln>
        </p:spPr>
      </p:pic>
      <p:pic>
        <p:nvPicPr>
          <p:cNvPr id="195" name="Google Shape;195;p21"/>
          <p:cNvPicPr preferRelativeResize="0"/>
          <p:nvPr/>
        </p:nvPicPr>
        <p:blipFill>
          <a:blip r:embed="rId6">
            <a:alphaModFix/>
          </a:blip>
          <a:stretch>
            <a:fillRect/>
          </a:stretch>
        </p:blipFill>
        <p:spPr>
          <a:xfrm>
            <a:off x="-1" y="3192949"/>
            <a:ext cx="2890096" cy="1449550"/>
          </a:xfrm>
          <a:prstGeom prst="rect">
            <a:avLst/>
          </a:prstGeom>
          <a:noFill/>
          <a:ln>
            <a:noFill/>
          </a:ln>
        </p:spPr>
      </p:pic>
      <p:sp>
        <p:nvSpPr>
          <p:cNvPr id="196" name="Google Shape;196;p21"/>
          <p:cNvSpPr txBox="1"/>
          <p:nvPr/>
        </p:nvSpPr>
        <p:spPr>
          <a:xfrm>
            <a:off x="4425900" y="175200"/>
            <a:ext cx="4540200" cy="20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Key Observations</a:t>
            </a:r>
            <a:r>
              <a:rPr lang="en" sz="1100">
                <a:solidFill>
                  <a:srgbClr val="1A2C64"/>
                </a:solidFill>
              </a:rPr>
              <a:t>:</a:t>
            </a:r>
            <a:endParaRPr sz="11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Central Focus: </a:t>
            </a:r>
            <a:r>
              <a:rPr lang="en" sz="1000">
                <a:solidFill>
                  <a:srgbClr val="1A2C64"/>
                </a:solidFill>
              </a:rPr>
              <a:t>A significant concentration of pass activities in the central area of the field, both in the defensive half near the center circle and advancing towards the midfield. This indicates that the team heavily utilizes central routes for building up plays.</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Activity in Final Third: </a:t>
            </a:r>
            <a:r>
              <a:rPr lang="en" sz="1000">
                <a:solidFill>
                  <a:srgbClr val="1A2C64"/>
                </a:solidFill>
              </a:rPr>
              <a:t>There is notable activity around the edge of the opposition’s penalty area, suggesting attempts to penetrate the defense through passes aimed at creating scoring opportunities.</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Limited Flank Usage: </a:t>
            </a:r>
            <a:r>
              <a:rPr lang="en" sz="1000">
                <a:solidFill>
                  <a:srgbClr val="1A2C64"/>
                </a:solidFill>
              </a:rPr>
              <a:t>Similar to the carry end locations, the flanks show lesser activity compared to central areas, which might suggest a tactical preference for central attacks or a possible area for tactical expansion to diversify attacking routes.</a:t>
            </a:r>
            <a:endParaRPr b="1" sz="1000">
              <a:solidFill>
                <a:srgbClr val="1A2C64"/>
              </a:solidFill>
            </a:endParaRPr>
          </a:p>
        </p:txBody>
      </p:sp>
      <p:sp>
        <p:nvSpPr>
          <p:cNvPr id="197" name="Google Shape;197;p21"/>
          <p:cNvSpPr txBox="1"/>
          <p:nvPr/>
        </p:nvSpPr>
        <p:spPr>
          <a:xfrm>
            <a:off x="4425900" y="2971850"/>
            <a:ext cx="4116300" cy="17238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1A2C64"/>
              </a:buClr>
              <a:buSzPts val="1000"/>
              <a:buChar char="•"/>
            </a:pPr>
            <a:r>
              <a:rPr b="1" lang="en" sz="1000">
                <a:solidFill>
                  <a:srgbClr val="1A2C64"/>
                </a:solidFill>
              </a:rPr>
              <a:t>Ground Passes</a:t>
            </a:r>
            <a:r>
              <a:rPr lang="en" sz="1000">
                <a:solidFill>
                  <a:srgbClr val="1A2C64"/>
                </a:solidFill>
              </a:rPr>
              <a:t>: 62.22%, which is the majority of their passes, indicating a play style that relies on keeping the ball on the ground, potentially to maintain possession and control the pace of the game.</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High Passes</a:t>
            </a:r>
            <a:r>
              <a:rPr lang="en" sz="1000">
                <a:solidFill>
                  <a:srgbClr val="1A2C64"/>
                </a:solidFill>
              </a:rPr>
              <a:t>: 26.7%, showing a significant use of aerial balls, which might be aimed at bypassing midfield congestion or targeting forwards directly.</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Low Passes</a:t>
            </a:r>
            <a:r>
              <a:rPr lang="en" sz="1000">
                <a:solidFill>
                  <a:srgbClr val="1A2C64"/>
                </a:solidFill>
              </a:rPr>
              <a:t>: 11.08%, used less frequently, these could be tactical passes like low crosses or driven balls that are not completely aerial.</a:t>
            </a:r>
            <a:endParaRPr sz="1000">
              <a:solidFill>
                <a:srgbClr val="1A2C64"/>
              </a:solidFill>
            </a:endParaRPr>
          </a:p>
        </p:txBody>
      </p:sp>
      <p:sp>
        <p:nvSpPr>
          <p:cNvPr id="198" name="Google Shape;198;p21"/>
          <p:cNvSpPr txBox="1"/>
          <p:nvPr/>
        </p:nvSpPr>
        <p:spPr>
          <a:xfrm>
            <a:off x="0" y="0"/>
            <a:ext cx="44541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NYRB Pass Analysis</a:t>
            </a:r>
            <a:endParaRPr sz="2000">
              <a:solidFill>
                <a:srgbClr val="CC0000"/>
              </a:solidFill>
              <a:latin typeface="Impact"/>
              <a:ea typeface="Impact"/>
              <a:cs typeface="Impact"/>
              <a:sym typeface="Impac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nvSpPr>
        <p:spPr>
          <a:xfrm>
            <a:off x="-1676400" y="-6350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5" name="Google Shape;205;p22"/>
          <p:cNvSpPr txBox="1"/>
          <p:nvPr/>
        </p:nvSpPr>
        <p:spPr>
          <a:xfrm>
            <a:off x="2419050" y="0"/>
            <a:ext cx="4305900" cy="12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t/>
            </a:r>
            <a:endParaRPr i="1" sz="1800">
              <a:solidFill>
                <a:srgbClr val="CC0000"/>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t/>
            </a:r>
            <a:endParaRPr i="1" sz="21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i="1" lang="en" sz="2100">
                <a:solidFill>
                  <a:schemeClr val="lt1"/>
                </a:solidFill>
                <a:latin typeface="Calibri"/>
                <a:ea typeface="Calibri"/>
                <a:cs typeface="Calibri"/>
                <a:sym typeface="Calibri"/>
              </a:rPr>
              <a:t>Presentor Zhaoyang Li</a:t>
            </a:r>
            <a:endParaRPr sz="1800">
              <a:solidFill>
                <a:schemeClr val="lt1"/>
              </a:solidFill>
            </a:endParaRPr>
          </a:p>
        </p:txBody>
      </p:sp>
      <p:sp>
        <p:nvSpPr>
          <p:cNvPr id="206" name="Google Shape;206;p22"/>
          <p:cNvSpPr txBox="1"/>
          <p:nvPr/>
        </p:nvSpPr>
        <p:spPr>
          <a:xfrm>
            <a:off x="113921" y="4768453"/>
            <a:ext cx="5086500" cy="273000"/>
          </a:xfrm>
          <a:prstGeom prst="rect">
            <a:avLst/>
          </a:prstGeom>
          <a:noFill/>
          <a:ln>
            <a:noFill/>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None/>
            </a:pPr>
            <a:fld id="{00000000-1234-1234-1234-123412341234}" type="slidenum">
              <a:rPr b="1" lang="en" sz="900">
                <a:solidFill>
                  <a:schemeClr val="lt1"/>
                </a:solidFill>
                <a:latin typeface="Calibri"/>
                <a:ea typeface="Calibri"/>
                <a:cs typeface="Calibri"/>
                <a:sym typeface="Calibri"/>
              </a:rPr>
              <a:t>‹#›</a:t>
            </a:fld>
            <a:r>
              <a:rPr b="1"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t>
            </a:r>
            <a:r>
              <a:rPr b="1" lang="en" sz="900">
                <a:solidFill>
                  <a:schemeClr val="lt1"/>
                </a:solidFill>
                <a:latin typeface="Calibri"/>
                <a:ea typeface="Calibri"/>
                <a:cs typeface="Calibri"/>
                <a:sym typeface="Calibri"/>
              </a:rPr>
              <a:t> </a:t>
            </a:r>
            <a:r>
              <a:rPr i="1" lang="en" sz="900">
                <a:solidFill>
                  <a:schemeClr val="lt1"/>
                </a:solidFill>
                <a:latin typeface="Calibri"/>
                <a:ea typeface="Calibri"/>
                <a:cs typeface="Calibri"/>
                <a:sym typeface="Calibri"/>
              </a:rPr>
              <a:t>Zhaoyang Li</a:t>
            </a:r>
            <a:endParaRPr sz="1100"/>
          </a:p>
        </p:txBody>
      </p:sp>
      <p:pic>
        <p:nvPicPr>
          <p:cNvPr id="207" name="Google Shape;207;p22"/>
          <p:cNvPicPr preferRelativeResize="0"/>
          <p:nvPr/>
        </p:nvPicPr>
        <p:blipFill>
          <a:blip r:embed="rId3">
            <a:alphaModFix amt="30000"/>
          </a:blip>
          <a:stretch>
            <a:fillRect/>
          </a:stretch>
        </p:blipFill>
        <p:spPr>
          <a:xfrm>
            <a:off x="0" y="-74075"/>
            <a:ext cx="9144001" cy="6235712"/>
          </a:xfrm>
          <a:prstGeom prst="rect">
            <a:avLst/>
          </a:prstGeom>
          <a:noFill/>
          <a:ln>
            <a:noFill/>
          </a:ln>
        </p:spPr>
      </p:pic>
      <p:pic>
        <p:nvPicPr>
          <p:cNvPr id="208" name="Google Shape;208;p22"/>
          <p:cNvPicPr preferRelativeResize="0"/>
          <p:nvPr/>
        </p:nvPicPr>
        <p:blipFill>
          <a:blip r:embed="rId4">
            <a:alphaModFix/>
          </a:blip>
          <a:stretch>
            <a:fillRect/>
          </a:stretch>
        </p:blipFill>
        <p:spPr>
          <a:xfrm>
            <a:off x="0" y="4600525"/>
            <a:ext cx="9143999" cy="542975"/>
          </a:xfrm>
          <a:prstGeom prst="rect">
            <a:avLst/>
          </a:prstGeom>
          <a:noFill/>
          <a:ln>
            <a:noFill/>
          </a:ln>
        </p:spPr>
      </p:pic>
      <p:pic>
        <p:nvPicPr>
          <p:cNvPr id="209" name="Google Shape;209;p22"/>
          <p:cNvPicPr preferRelativeResize="0"/>
          <p:nvPr/>
        </p:nvPicPr>
        <p:blipFill>
          <a:blip r:embed="rId5">
            <a:alphaModFix/>
          </a:blip>
          <a:stretch>
            <a:fillRect/>
          </a:stretch>
        </p:blipFill>
        <p:spPr>
          <a:xfrm>
            <a:off x="4218800" y="0"/>
            <a:ext cx="3627975" cy="2711575"/>
          </a:xfrm>
          <a:prstGeom prst="rect">
            <a:avLst/>
          </a:prstGeom>
          <a:noFill/>
          <a:ln>
            <a:noFill/>
          </a:ln>
        </p:spPr>
      </p:pic>
      <p:pic>
        <p:nvPicPr>
          <p:cNvPr id="210" name="Google Shape;210;p22"/>
          <p:cNvPicPr preferRelativeResize="0"/>
          <p:nvPr/>
        </p:nvPicPr>
        <p:blipFill>
          <a:blip r:embed="rId6">
            <a:alphaModFix/>
          </a:blip>
          <a:stretch>
            <a:fillRect/>
          </a:stretch>
        </p:blipFill>
        <p:spPr>
          <a:xfrm>
            <a:off x="0" y="496375"/>
            <a:ext cx="3704713" cy="2711575"/>
          </a:xfrm>
          <a:prstGeom prst="rect">
            <a:avLst/>
          </a:prstGeom>
          <a:noFill/>
          <a:ln>
            <a:noFill/>
          </a:ln>
        </p:spPr>
      </p:pic>
      <p:sp>
        <p:nvSpPr>
          <p:cNvPr id="211" name="Google Shape;211;p22"/>
          <p:cNvSpPr txBox="1"/>
          <p:nvPr/>
        </p:nvSpPr>
        <p:spPr>
          <a:xfrm>
            <a:off x="4123550" y="2637500"/>
            <a:ext cx="50865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Danger Pass Density Heatmap</a:t>
            </a:r>
            <a:r>
              <a:rPr b="1" lang="en" sz="1300">
                <a:solidFill>
                  <a:srgbClr val="990000"/>
                </a:solidFill>
              </a:rPr>
              <a:t>:</a:t>
            </a:r>
            <a:endParaRPr sz="11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High-Risk Areas::</a:t>
            </a:r>
            <a:r>
              <a:rPr lang="en" sz="1000">
                <a:solidFill>
                  <a:srgbClr val="1A2C64"/>
                </a:solidFill>
              </a:rPr>
              <a:t>Highlighting areas of the field where danger passes are most frequently attempted.</a:t>
            </a:r>
            <a:endParaRPr sz="1000">
              <a:solidFill>
                <a:srgbClr val="1A2C64"/>
              </a:solidFill>
            </a:endParaRPr>
          </a:p>
          <a:p>
            <a:pPr indent="-292100" lvl="0" marL="457200" rtl="0" algn="l">
              <a:spcBef>
                <a:spcPts val="0"/>
              </a:spcBef>
              <a:spcAft>
                <a:spcPts val="0"/>
              </a:spcAft>
              <a:buClr>
                <a:srgbClr val="1A2C64"/>
              </a:buClr>
              <a:buSzPts val="1000"/>
              <a:buChar char="•"/>
            </a:pPr>
            <a:r>
              <a:rPr lang="en" sz="1000">
                <a:solidFill>
                  <a:srgbClr val="1A2C64"/>
                </a:solidFill>
              </a:rPr>
              <a:t>The highest densities are observed near the halfway line and just outside the opposition's penalty area. This likely reflects attempts to transition quickly into attacking positions or to create scoring opportunities through penetrating passes.</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Tactical Implications: </a:t>
            </a:r>
            <a:r>
              <a:rPr lang="en" sz="1000">
                <a:solidFill>
                  <a:srgbClr val="1A2C64"/>
                </a:solidFill>
              </a:rPr>
              <a:t>The concentration of danger passes in the central lanes suggests a tactical approach centered around penetrating through the middle, possibly due to player positioning and the roles of central midfielders and forwards.</a:t>
            </a:r>
            <a:endParaRPr b="1" sz="1000">
              <a:solidFill>
                <a:srgbClr val="1A2C64"/>
              </a:solidFill>
            </a:endParaRPr>
          </a:p>
        </p:txBody>
      </p:sp>
      <p:sp>
        <p:nvSpPr>
          <p:cNvPr id="212" name="Google Shape;212;p22"/>
          <p:cNvSpPr txBox="1"/>
          <p:nvPr/>
        </p:nvSpPr>
        <p:spPr>
          <a:xfrm>
            <a:off x="0" y="3138325"/>
            <a:ext cx="4415400" cy="146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90000"/>
                </a:solidFill>
              </a:rPr>
              <a:t>Danger Pass Locations：</a:t>
            </a:r>
            <a:endParaRPr sz="11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High-Risk Areas:</a:t>
            </a:r>
            <a:r>
              <a:rPr lang="en" sz="1000">
                <a:solidFill>
                  <a:srgbClr val="1A2C64"/>
                </a:solidFill>
              </a:rPr>
              <a:t>The left image plots individual instances of danger passes across the field, marked by red dots. These locations provide a precise view of where risky or unsuccessful passes tend to occur.</a:t>
            </a:r>
            <a:endParaRPr sz="1000">
              <a:solidFill>
                <a:srgbClr val="1A2C64"/>
              </a:solidFill>
            </a:endParaRPr>
          </a:p>
          <a:p>
            <a:pPr indent="-292100" lvl="0" marL="457200" rtl="0" algn="l">
              <a:spcBef>
                <a:spcPts val="0"/>
              </a:spcBef>
              <a:spcAft>
                <a:spcPts val="0"/>
              </a:spcAft>
              <a:buClr>
                <a:srgbClr val="1A2C64"/>
              </a:buClr>
              <a:buSzPts val="1000"/>
              <a:buChar char="•"/>
            </a:pPr>
            <a:r>
              <a:rPr b="1" lang="en" sz="1000">
                <a:solidFill>
                  <a:srgbClr val="1A2C64"/>
                </a:solidFill>
              </a:rPr>
              <a:t>Error Rate</a:t>
            </a:r>
            <a:r>
              <a:rPr b="1" lang="en" sz="1000">
                <a:solidFill>
                  <a:srgbClr val="1A2C64"/>
                </a:solidFill>
              </a:rPr>
              <a:t>: </a:t>
            </a:r>
            <a:r>
              <a:rPr b="1" lang="en" sz="1000">
                <a:solidFill>
                  <a:srgbClr val="1A2C64"/>
                </a:solidFill>
              </a:rPr>
              <a:t>24.15%</a:t>
            </a:r>
            <a:r>
              <a:rPr lang="en" sz="1000">
                <a:solidFill>
                  <a:srgbClr val="1A2C64"/>
                </a:solidFill>
              </a:rPr>
              <a:t> error rate suggests that nearly a quarter of these intended danger passes result in turnovers or are not completed successfully, posing potential risks of counter-attacks.</a:t>
            </a:r>
            <a:endParaRPr b="1" sz="1000">
              <a:solidFill>
                <a:srgbClr val="1A2C64"/>
              </a:solidFill>
            </a:endParaRPr>
          </a:p>
        </p:txBody>
      </p:sp>
      <p:sp>
        <p:nvSpPr>
          <p:cNvPr id="213" name="Google Shape;213;p22"/>
          <p:cNvSpPr txBox="1"/>
          <p:nvPr/>
        </p:nvSpPr>
        <p:spPr>
          <a:xfrm>
            <a:off x="0" y="0"/>
            <a:ext cx="44541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Impact"/>
                <a:ea typeface="Impact"/>
                <a:cs typeface="Impact"/>
                <a:sym typeface="Impact"/>
              </a:rPr>
              <a:t>NYRB Danger Pass Analysis</a:t>
            </a:r>
            <a:endParaRPr sz="2000">
              <a:solidFill>
                <a:srgbClr val="CC0000"/>
              </a:solidFill>
              <a:latin typeface="Impact"/>
              <a:ea typeface="Impact"/>
              <a:cs typeface="Impact"/>
              <a:sym typeface="Impac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